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83" r:id="rId7"/>
    <p:sldId id="266" r:id="rId8"/>
    <p:sldId id="279" r:id="rId9"/>
    <p:sldId id="277" r:id="rId10"/>
    <p:sldId id="276" r:id="rId11"/>
    <p:sldId id="268" r:id="rId12"/>
    <p:sldId id="270" r:id="rId13"/>
    <p:sldId id="282" r:id="rId14"/>
    <p:sldId id="274" r:id="rId15"/>
    <p:sldId id="269" r:id="rId16"/>
    <p:sldId id="272" r:id="rId17"/>
    <p:sldId id="280" r:id="rId18"/>
    <p:sldId id="281" r:id="rId19"/>
    <p:sldId id="265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82"/>
    <a:srgbClr val="FF9900"/>
    <a:srgbClr val="FFFFFF"/>
    <a:srgbClr val="F67EB2"/>
    <a:srgbClr val="2B7861"/>
    <a:srgbClr val="26376B"/>
    <a:srgbClr val="256551"/>
    <a:srgbClr val="F0247B"/>
    <a:srgbClr val="438F47"/>
    <a:srgbClr val="F8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381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381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381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381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381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381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70B4E6"/>
          </a:solidFill>
        </a:fill>
      </a:tcStyle>
    </a:band2H>
    <a:firstCol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0B4E6"/>
          </a:solidFill>
        </a:fill>
      </a:tcStyle>
    </a:lastRow>
    <a:fir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38100" cap="flat">
              <a:solidFill>
                <a:srgbClr val="70B4E6"/>
              </a:solidFill>
              <a:prstDash val="solid"/>
              <a:round/>
            </a:ln>
          </a:top>
          <a:bottom>
            <a:ln w="127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70B4E6"/>
        </a:fontRef>
        <a:srgbClr val="70B4E6"/>
      </a:tcTxStyle>
      <a:tcStyle>
        <a:tcBdr>
          <a:left>
            <a:ln w="12700" cap="flat">
              <a:solidFill>
                <a:srgbClr val="70B4E6"/>
              </a:solidFill>
              <a:prstDash val="solid"/>
              <a:round/>
            </a:ln>
          </a:left>
          <a:right>
            <a:ln w="12700" cap="flat">
              <a:solidFill>
                <a:srgbClr val="70B4E6"/>
              </a:solidFill>
              <a:prstDash val="solid"/>
              <a:round/>
            </a:ln>
          </a:right>
          <a:top>
            <a:ln w="12700" cap="flat">
              <a:solidFill>
                <a:srgbClr val="70B4E6"/>
              </a:solidFill>
              <a:prstDash val="solid"/>
              <a:round/>
            </a:ln>
          </a:top>
          <a:bottom>
            <a:ln w="38100" cap="flat">
              <a:solidFill>
                <a:srgbClr val="70B4E6"/>
              </a:solidFill>
              <a:prstDash val="solid"/>
              <a:round/>
            </a:ln>
          </a:bottom>
          <a:insideH>
            <a:ln w="12700" cap="flat">
              <a:solidFill>
                <a:srgbClr val="70B4E6"/>
              </a:solidFill>
              <a:prstDash val="solid"/>
              <a:round/>
            </a:ln>
          </a:insideH>
          <a:insideV>
            <a:ln w="12700" cap="flat">
              <a:solidFill>
                <a:srgbClr val="70B4E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84" autoAdjust="0"/>
  </p:normalViewPr>
  <p:slideViewPr>
    <p:cSldViewPr snapToGrid="0">
      <p:cViewPr varScale="1">
        <p:scale>
          <a:sx n="77" d="100"/>
          <a:sy n="77" d="100"/>
        </p:scale>
        <p:origin x="883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98FE75-A128-45D1-8E1F-E64D11C3E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A0D17-A9D7-4583-B82C-3E3A5AFFE5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4C28D-10CE-4063-9CCD-64F21980712C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B59FF-B851-4F00-98D1-687A2A94CE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E9BB3-BF9A-40C8-BB53-58E559DE1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DCD5-8011-43BC-97BB-F8369C653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2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- Strategies must be adapted to national legal, ethical, and data governance contexts.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0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Re‑engagement strategies must be culturally appropriate, rights‑based, and community-informed. Mention Kamali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6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4671391"/>
            <a:ext cx="3210100" cy="150557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defRPr sz="1400" b="0">
                <a:solidFill>
                  <a:schemeClr val="tx1"/>
                </a:solidFill>
              </a:defRPr>
            </a:lvl1pPr>
            <a:lvl2pPr marL="645457" indent="-188257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400" b="0"/>
            </a:lvl2pPr>
            <a:lvl3pPr marL="1102657" indent="-188257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400" b="0"/>
            </a:lvl3pPr>
            <a:lvl4pPr marL="1559857" indent="-188257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400" b="0"/>
            </a:lvl4pPr>
            <a:lvl5pPr marL="2017058" indent="-188258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400" b="0"/>
            </a:lvl5pPr>
          </a:lstStyle>
          <a:p>
            <a:r>
              <a:rPr lang="en-GB" dirty="0"/>
              <a:t>Author name(s)</a:t>
            </a:r>
            <a:endParaRPr dirty="0"/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CLICK TO EDIT MASTER TITLE STYLE">
            <a:extLst>
              <a:ext uri="{FF2B5EF4-FFF2-40B4-BE49-F238E27FC236}">
                <a16:creationId xmlns:a16="http://schemas.microsoft.com/office/drawing/2014/main" id="{1865629E-BDE4-4F8F-AA84-558F4C62EAA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367748"/>
            <a:ext cx="4969062" cy="247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dings white"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9"/>
          <p:cNvSpPr txBox="1"/>
          <p:nvPr/>
        </p:nvSpPr>
        <p:spPr>
          <a:xfrm>
            <a:off x="785631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26376B"/>
                </a:solidFill>
              </a:rPr>
              <a:t>1.</a:t>
            </a:r>
          </a:p>
        </p:txBody>
      </p:sp>
      <p:sp>
        <p:nvSpPr>
          <p:cNvPr id="151" name="TextBox 19"/>
          <p:cNvSpPr txBox="1"/>
          <p:nvPr/>
        </p:nvSpPr>
        <p:spPr>
          <a:xfrm>
            <a:off x="4168911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26376B"/>
                </a:solidFill>
              </a:rPr>
              <a:t>2.</a:t>
            </a:r>
          </a:p>
        </p:txBody>
      </p:sp>
      <p:sp>
        <p:nvSpPr>
          <p:cNvPr id="153" name="TextBox 21"/>
          <p:cNvSpPr txBox="1"/>
          <p:nvPr/>
        </p:nvSpPr>
        <p:spPr>
          <a:xfrm>
            <a:off x="7625343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26376B"/>
                </a:solidFill>
              </a:rPr>
              <a:t>3.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2E3499F6-6630-4971-BF05-4B19D79AD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>
            <a:extLst>
              <a:ext uri="{FF2B5EF4-FFF2-40B4-BE49-F238E27FC236}">
                <a16:creationId xmlns:a16="http://schemas.microsoft.com/office/drawing/2014/main" id="{8B0F4A97-4842-42A4-AE75-CCF9E7B09B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5" y="-215900"/>
            <a:ext cx="3958892" cy="280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03AEED-BC5D-4C16-BF3F-D2642860A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7713" y="3429000"/>
            <a:ext cx="1889125" cy="232568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48877F-EF22-4325-A409-4B9DE6174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5913" y="3460978"/>
            <a:ext cx="1889125" cy="232568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D52C7C2-19AB-4841-9E57-83F96DBC7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0512" y="3460978"/>
            <a:ext cx="1889125" cy="232568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LICK TO EDIT MASTER TITLE STYLE">
            <a:extLst>
              <a:ext uri="{FF2B5EF4-FFF2-40B4-BE49-F238E27FC236}">
                <a16:creationId xmlns:a16="http://schemas.microsoft.com/office/drawing/2014/main" id="{9907B575-AB47-426E-A642-747B0BCD0DD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20" name="Image">
            <a:extLst>
              <a:ext uri="{FF2B5EF4-FFF2-40B4-BE49-F238E27FC236}">
                <a16:creationId xmlns:a16="http://schemas.microsoft.com/office/drawing/2014/main" id="{84236EAC-D9D8-4FF5-839E-C6817CBFD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dings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9"/>
          <p:cNvSpPr txBox="1"/>
          <p:nvPr/>
        </p:nvSpPr>
        <p:spPr>
          <a:xfrm>
            <a:off x="785631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67EB2"/>
                </a:solidFill>
              </a:rPr>
              <a:t>1.</a:t>
            </a:r>
          </a:p>
        </p:txBody>
      </p:sp>
      <p:sp>
        <p:nvSpPr>
          <p:cNvPr id="151" name="TextBox 19"/>
          <p:cNvSpPr txBox="1"/>
          <p:nvPr/>
        </p:nvSpPr>
        <p:spPr>
          <a:xfrm>
            <a:off x="4168911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67EB2"/>
                </a:solidFill>
              </a:rPr>
              <a:t>2.</a:t>
            </a:r>
          </a:p>
        </p:txBody>
      </p:sp>
      <p:sp>
        <p:nvSpPr>
          <p:cNvPr id="153" name="TextBox 21"/>
          <p:cNvSpPr txBox="1"/>
          <p:nvPr/>
        </p:nvSpPr>
        <p:spPr>
          <a:xfrm>
            <a:off x="7625343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67EB2"/>
                </a:solidFill>
              </a:rPr>
              <a:t>3.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2E3499F6-6630-4971-BF05-4B19D79AD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>
            <a:extLst>
              <a:ext uri="{FF2B5EF4-FFF2-40B4-BE49-F238E27FC236}">
                <a16:creationId xmlns:a16="http://schemas.microsoft.com/office/drawing/2014/main" id="{8B0F4A97-4842-42A4-AE75-CCF9E7B09B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5" y="-215900"/>
            <a:ext cx="3958892" cy="280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A58934D-95F6-4083-965D-9C8062F4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7713" y="3429000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CAF05EF-592B-49CF-A37A-D0E74A0FF1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5913" y="3460978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7F76201-C2A2-438C-B2F1-83011425E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0512" y="3460978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LICK TO EDIT MASTER TITLE STYLE">
            <a:extLst>
              <a:ext uri="{FF2B5EF4-FFF2-40B4-BE49-F238E27FC236}">
                <a16:creationId xmlns:a16="http://schemas.microsoft.com/office/drawing/2014/main" id="{216F150A-70A1-41F1-86CA-999F0AFD0D1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F8F4F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6648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dings green">
    <p:bg>
      <p:bgPr>
        <a:solidFill>
          <a:srgbClr val="2B7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9"/>
          <p:cNvSpPr txBox="1"/>
          <p:nvPr/>
        </p:nvSpPr>
        <p:spPr>
          <a:xfrm>
            <a:off x="785631" y="3054166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8F4F1"/>
                </a:solidFill>
              </a:rPr>
              <a:t>1.</a:t>
            </a:r>
          </a:p>
        </p:txBody>
      </p:sp>
      <p:sp>
        <p:nvSpPr>
          <p:cNvPr id="166" name="TextBox 19"/>
          <p:cNvSpPr txBox="1"/>
          <p:nvPr/>
        </p:nvSpPr>
        <p:spPr>
          <a:xfrm>
            <a:off x="4168911" y="2964338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8F4F1"/>
                </a:solidFill>
              </a:rPr>
              <a:t>2.</a:t>
            </a:r>
          </a:p>
        </p:txBody>
      </p:sp>
      <p:sp>
        <p:nvSpPr>
          <p:cNvPr id="168" name="TextBox 21"/>
          <p:cNvSpPr txBox="1"/>
          <p:nvPr/>
        </p:nvSpPr>
        <p:spPr>
          <a:xfrm>
            <a:off x="7671062" y="3042982"/>
            <a:ext cx="116204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 b="1">
                <a:solidFill>
                  <a:srgbClr val="F94B35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r>
              <a:rPr dirty="0">
                <a:solidFill>
                  <a:srgbClr val="F8F4F1"/>
                </a:solidFill>
              </a:rPr>
              <a:t>3.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9F80DC24-C8E1-4125-B964-208AA4BDA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>
            <a:extLst>
              <a:ext uri="{FF2B5EF4-FFF2-40B4-BE49-F238E27FC236}">
                <a16:creationId xmlns:a16="http://schemas.microsoft.com/office/drawing/2014/main" id="{5F3B83B8-85D9-4124-A049-657AD29332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6" y="-215900"/>
            <a:ext cx="3958890" cy="28011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C867C-10A4-4904-9BE7-AC4DF283C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7713" y="3429000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B1358CA-4EFF-458D-AB72-E41EEE5B05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5913" y="3460978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9DE8A8-0424-4776-BD54-03C521E7A7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0512" y="3460978"/>
            <a:ext cx="1889125" cy="2325688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LICK TO EDIT MASTER TITLE STYLE">
            <a:extLst>
              <a:ext uri="{FF2B5EF4-FFF2-40B4-BE49-F238E27FC236}">
                <a16:creationId xmlns:a16="http://schemas.microsoft.com/office/drawing/2014/main" id="{8C6BF22D-4566-4824-B4D4-ED406315BA6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F8F4F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ll quote white">
    <p:bg>
      <p:bgPr>
        <a:solidFill>
          <a:srgbClr val="F7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817864CA-7022-40E5-9E7D-F38A98607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FB4934-AF90-4C3A-B9B8-A9C43F0830CC}"/>
              </a:ext>
            </a:extLst>
          </p:cNvPr>
          <p:cNvGrpSpPr/>
          <p:nvPr userDrawn="1"/>
        </p:nvGrpSpPr>
        <p:grpSpPr>
          <a:xfrm>
            <a:off x="953949" y="1239432"/>
            <a:ext cx="1699561" cy="750468"/>
            <a:chOff x="547548" y="909211"/>
            <a:chExt cx="1699561" cy="750468"/>
          </a:xfrm>
        </p:grpSpPr>
        <p:pic>
          <p:nvPicPr>
            <p:cNvPr id="9" name="Image">
              <a:extLst>
                <a:ext uri="{FF2B5EF4-FFF2-40B4-BE49-F238E27FC236}">
                  <a16:creationId xmlns:a16="http://schemas.microsoft.com/office/drawing/2014/main" id="{16E5A9E2-2037-41C0-A1B5-5C1934ED8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8" y="909211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>
              <a:extLst>
                <a:ext uri="{FF2B5EF4-FFF2-40B4-BE49-F238E27FC236}">
                  <a16:creationId xmlns:a16="http://schemas.microsoft.com/office/drawing/2014/main" id="{18AF073F-A3FA-4554-ABDF-E4996B5B7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391" y="909211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7D4F42-E9FC-4E17-8F08-F3969BC29CB6}"/>
              </a:ext>
            </a:extLst>
          </p:cNvPr>
          <p:cNvGrpSpPr/>
          <p:nvPr userDrawn="1"/>
        </p:nvGrpSpPr>
        <p:grpSpPr>
          <a:xfrm>
            <a:off x="4863286" y="5452213"/>
            <a:ext cx="1699561" cy="750468"/>
            <a:chOff x="1905154" y="5594009"/>
            <a:chExt cx="1699561" cy="750468"/>
          </a:xfrm>
        </p:grpSpPr>
        <p:pic>
          <p:nvPicPr>
            <p:cNvPr id="12" name="Image">
              <a:extLst>
                <a:ext uri="{FF2B5EF4-FFF2-40B4-BE49-F238E27FC236}">
                  <a16:creationId xmlns:a16="http://schemas.microsoft.com/office/drawing/2014/main" id="{45EEE25B-7836-4F56-8D96-684FE22AD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905154" y="5594009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">
              <a:extLst>
                <a:ext uri="{FF2B5EF4-FFF2-40B4-BE49-F238E27FC236}">
                  <a16:creationId xmlns:a16="http://schemas.microsoft.com/office/drawing/2014/main" id="{584391CB-3644-4DA6-9318-1FD2CD02A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54997" y="5594009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Image">
            <a:extLst>
              <a:ext uri="{FF2B5EF4-FFF2-40B4-BE49-F238E27FC236}">
                <a16:creationId xmlns:a16="http://schemas.microsoft.com/office/drawing/2014/main" id="{76852D31-50A3-4131-9BA6-442C5B9D94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3703" y="-194733"/>
            <a:ext cx="2653017" cy="47438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09846-83FE-408F-8273-BB13A01A2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2225675"/>
            <a:ext cx="5608637" cy="30527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6376B"/>
                </a:solidFill>
              </a:defRPr>
            </a:lvl1pPr>
            <a:lvl2pPr>
              <a:defRPr sz="3200">
                <a:solidFill>
                  <a:srgbClr val="26376B"/>
                </a:solidFill>
              </a:defRPr>
            </a:lvl2pPr>
            <a:lvl3pPr>
              <a:defRPr sz="3200">
                <a:solidFill>
                  <a:srgbClr val="26376B"/>
                </a:solidFill>
              </a:defRPr>
            </a:lvl3pPr>
            <a:lvl4pPr>
              <a:defRPr sz="3200">
                <a:solidFill>
                  <a:srgbClr val="26376B"/>
                </a:solidFill>
              </a:defRPr>
            </a:lvl4pPr>
            <a:lvl5pPr>
              <a:defRPr sz="3200">
                <a:solidFill>
                  <a:srgbClr val="26376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ll quote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F4BA0CEE-C126-453C-9A9B-572ED23B1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03224D-D57C-4888-BC2D-69647E536BCE}"/>
              </a:ext>
            </a:extLst>
          </p:cNvPr>
          <p:cNvGrpSpPr/>
          <p:nvPr userDrawn="1"/>
        </p:nvGrpSpPr>
        <p:grpSpPr>
          <a:xfrm>
            <a:off x="953949" y="1181969"/>
            <a:ext cx="1699561" cy="750468"/>
            <a:chOff x="547548" y="909211"/>
            <a:chExt cx="1699561" cy="750468"/>
          </a:xfrm>
        </p:grpSpPr>
        <p:pic>
          <p:nvPicPr>
            <p:cNvPr id="9" name="Image">
              <a:extLst>
                <a:ext uri="{FF2B5EF4-FFF2-40B4-BE49-F238E27FC236}">
                  <a16:creationId xmlns:a16="http://schemas.microsoft.com/office/drawing/2014/main" id="{7F2D799A-B6DA-4434-9787-D20836E8B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8" y="909211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>
              <a:extLst>
                <a:ext uri="{FF2B5EF4-FFF2-40B4-BE49-F238E27FC236}">
                  <a16:creationId xmlns:a16="http://schemas.microsoft.com/office/drawing/2014/main" id="{9A77EE55-1274-43D1-8536-C64A09F07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391" y="909211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BD4E1-AC55-41D8-A537-B349275F95E2}"/>
              </a:ext>
            </a:extLst>
          </p:cNvPr>
          <p:cNvGrpSpPr/>
          <p:nvPr userDrawn="1"/>
        </p:nvGrpSpPr>
        <p:grpSpPr>
          <a:xfrm>
            <a:off x="4863286" y="5452213"/>
            <a:ext cx="1699561" cy="750468"/>
            <a:chOff x="1905154" y="5594009"/>
            <a:chExt cx="1699561" cy="750468"/>
          </a:xfrm>
        </p:grpSpPr>
        <p:pic>
          <p:nvPicPr>
            <p:cNvPr id="12" name="Image">
              <a:extLst>
                <a:ext uri="{FF2B5EF4-FFF2-40B4-BE49-F238E27FC236}">
                  <a16:creationId xmlns:a16="http://schemas.microsoft.com/office/drawing/2014/main" id="{D7E7506E-2F4E-42BA-BE7C-22C5117EA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905154" y="5594009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">
              <a:extLst>
                <a:ext uri="{FF2B5EF4-FFF2-40B4-BE49-F238E27FC236}">
                  <a16:creationId xmlns:a16="http://schemas.microsoft.com/office/drawing/2014/main" id="{096FB61E-9236-45E7-B1C8-421FB5D4F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54997" y="5594009"/>
              <a:ext cx="749718" cy="75046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Image">
            <a:extLst>
              <a:ext uri="{FF2B5EF4-FFF2-40B4-BE49-F238E27FC236}">
                <a16:creationId xmlns:a16="http://schemas.microsoft.com/office/drawing/2014/main" id="{EFE2E432-11FD-4267-BF31-CB34A811FB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3703" y="-194733"/>
            <a:ext cx="2653017" cy="47438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93F2D7-CF00-4E07-86D3-08D3E4036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2225675"/>
            <a:ext cx="5608637" cy="30527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8F4F1"/>
                </a:solidFill>
              </a:defRPr>
            </a:lvl1pPr>
            <a:lvl2pPr>
              <a:defRPr sz="3200">
                <a:solidFill>
                  <a:srgbClr val="F8F4F1"/>
                </a:solidFill>
              </a:defRPr>
            </a:lvl2pPr>
            <a:lvl3pPr>
              <a:defRPr sz="3200">
                <a:solidFill>
                  <a:srgbClr val="F8F4F1"/>
                </a:solidFill>
              </a:defRPr>
            </a:lvl3pPr>
            <a:lvl4pPr>
              <a:defRPr sz="3200">
                <a:solidFill>
                  <a:srgbClr val="F8F4F1"/>
                </a:solidFill>
              </a:defRPr>
            </a:lvl4pPr>
            <a:lvl5pPr>
              <a:defRPr sz="320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quare image white"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>
            <a:extLst>
              <a:ext uri="{FF2B5EF4-FFF2-40B4-BE49-F238E27FC236}">
                <a16:creationId xmlns:a16="http://schemas.microsoft.com/office/drawing/2014/main" id="{E4C927E3-3839-4CBC-B2F2-7D85ED4F4A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705214" y="-81677"/>
            <a:ext cx="6249768" cy="693967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96965" y="1196937"/>
            <a:ext cx="4567311" cy="43565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57D0CB80-AE3D-4D95-8B16-15E7E2462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37C3C-3105-4FAF-BD54-5CCC2A741D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3275" y="1196975"/>
            <a:ext cx="5111750" cy="43561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74448A27-8773-463D-B4CB-5AC4E6FE82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image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>
            <a:extLst>
              <a:ext uri="{FF2B5EF4-FFF2-40B4-BE49-F238E27FC236}">
                <a16:creationId xmlns:a16="http://schemas.microsoft.com/office/drawing/2014/main" id="{E4C927E3-3839-4CBC-B2F2-7D85ED4F4A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705214" y="-81677"/>
            <a:ext cx="6249768" cy="693967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96965" y="1196937"/>
            <a:ext cx="4567311" cy="43565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57D0CB80-AE3D-4D95-8B16-15E7E2462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67C04D-A99A-46B4-8A12-EE6EDA748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3275" y="1196975"/>
            <a:ext cx="5111750" cy="4356100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3759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image green">
    <p:bg>
      <p:bgPr>
        <a:solidFill>
          <a:srgbClr val="2B7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>
            <a:extLst>
              <a:ext uri="{FF2B5EF4-FFF2-40B4-BE49-F238E27FC236}">
                <a16:creationId xmlns:a16="http://schemas.microsoft.com/office/drawing/2014/main" id="{E4C927E3-3839-4CBC-B2F2-7D85ED4F4A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705214" y="-81677"/>
            <a:ext cx="6249767" cy="693967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96965" y="1196937"/>
            <a:ext cx="4567311" cy="43565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57D0CB80-AE3D-4D95-8B16-15E7E2462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968CAA2-8B8B-4DEC-AFFE-F17DA32F8D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3275" y="1196975"/>
            <a:ext cx="5111750" cy="4356100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8936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ndscape image white"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7FA842BB-404C-45E9-8960-A7B0689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64BF9-5A38-4CBD-8480-3D55F1FA665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639310" y="258233"/>
            <a:ext cx="8316681" cy="5376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B28AD552-A768-43B7-BF4E-BE9C79C0FF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190" y="-1486559"/>
            <a:ext cx="2973117" cy="29731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2D6E1-4416-424C-99C6-0E2C578E69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38" y="1758950"/>
            <a:ext cx="2744787" cy="3875088"/>
          </a:xfrm>
        </p:spPr>
        <p:txBody>
          <a:bodyPr/>
          <a:lstStyle>
            <a:lvl1pPr>
              <a:defRPr>
                <a:solidFill>
                  <a:srgbClr val="26376B"/>
                </a:solidFill>
              </a:defRPr>
            </a:lvl1pPr>
            <a:lvl2pPr>
              <a:defRPr>
                <a:solidFill>
                  <a:srgbClr val="26376B"/>
                </a:solidFill>
              </a:defRPr>
            </a:lvl2pPr>
            <a:lvl3pPr>
              <a:defRPr>
                <a:solidFill>
                  <a:srgbClr val="26376B"/>
                </a:solidFill>
              </a:defRPr>
            </a:lvl3pPr>
            <a:lvl4pPr>
              <a:defRPr>
                <a:solidFill>
                  <a:srgbClr val="26376B"/>
                </a:solidFill>
              </a:defRPr>
            </a:lvl4pPr>
            <a:lvl5pPr>
              <a:defRPr>
                <a:solidFill>
                  <a:srgbClr val="26376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AAB157E0-EE43-47E4-AEB1-16D7367C21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image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7FA842BB-404C-45E9-8960-A7B0689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64BF9-5A38-4CBD-8480-3D55F1FA665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639310" y="258233"/>
            <a:ext cx="8316681" cy="5376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B28AD552-A768-43B7-BF4E-BE9C79C0FF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190" y="-1486559"/>
            <a:ext cx="2973117" cy="29731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27877D-B52D-423C-8375-40A26CD9B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38" y="1758950"/>
            <a:ext cx="2744787" cy="3875088"/>
          </a:xfrm>
        </p:spPr>
        <p:txBody>
          <a:bodyPr/>
          <a:lstStyle>
            <a:lvl1pPr>
              <a:defRPr>
                <a:solidFill>
                  <a:srgbClr val="F8F4F1"/>
                </a:solidFill>
              </a:defRPr>
            </a:lvl1pPr>
            <a:lvl2pPr>
              <a:defRPr>
                <a:solidFill>
                  <a:srgbClr val="F8F4F1"/>
                </a:solidFill>
              </a:defRPr>
            </a:lvl2pPr>
            <a:lvl3pPr>
              <a:defRPr>
                <a:solidFill>
                  <a:srgbClr val="F8F4F1"/>
                </a:solidFill>
              </a:defRPr>
            </a:lvl3pPr>
            <a:lvl4pPr>
              <a:defRPr>
                <a:solidFill>
                  <a:srgbClr val="F8F4F1"/>
                </a:solidFill>
              </a:defRPr>
            </a:lvl4pPr>
            <a:lvl5pPr>
              <a:defRPr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9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31946" y="1023366"/>
            <a:ext cx="5455223" cy="127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26376B"/>
                </a:solidFill>
              </a:defRPr>
            </a:lvl1pPr>
          </a:lstStyle>
          <a:p>
            <a:r>
              <a:rPr lang="en-GB" dirty="0"/>
              <a:t>THANK YOU</a:t>
            </a:r>
            <a:endParaRPr dirty="0"/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C641F-FBC0-4B6D-A400-CE06FD669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2524125"/>
            <a:ext cx="4724400" cy="398621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15073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image green">
    <p:bg>
      <p:bgPr>
        <a:solidFill>
          <a:srgbClr val="2B7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7FA842BB-404C-45E9-8960-A7B0689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64BF9-5A38-4CBD-8480-3D55F1FA665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639310" y="258233"/>
            <a:ext cx="8316681" cy="5376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B28AD552-A768-43B7-BF4E-BE9C79C0FF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190" y="-1486559"/>
            <a:ext cx="2973117" cy="29731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27877D-B52D-423C-8375-40A26CD9B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38" y="1758950"/>
            <a:ext cx="2744787" cy="3875088"/>
          </a:xfrm>
        </p:spPr>
        <p:txBody>
          <a:bodyPr/>
          <a:lstStyle>
            <a:lvl1pPr>
              <a:defRPr>
                <a:solidFill>
                  <a:srgbClr val="F8F4F1"/>
                </a:solidFill>
              </a:defRPr>
            </a:lvl1pPr>
            <a:lvl2pPr>
              <a:defRPr>
                <a:solidFill>
                  <a:srgbClr val="F8F4F1"/>
                </a:solidFill>
              </a:defRPr>
            </a:lvl2pPr>
            <a:lvl3pPr>
              <a:defRPr>
                <a:solidFill>
                  <a:srgbClr val="F8F4F1"/>
                </a:solidFill>
              </a:defRPr>
            </a:lvl3pPr>
            <a:lvl4pPr>
              <a:defRPr>
                <a:solidFill>
                  <a:srgbClr val="F8F4F1"/>
                </a:solidFill>
              </a:defRPr>
            </a:lvl4pPr>
            <a:lvl5pPr>
              <a:defRPr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0232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imag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1946" y="2624355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31946" y="1023366"/>
            <a:ext cx="6823052" cy="12713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8AFA8189-89DE-44D6-9011-3027830BE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>
            <a:extLst>
              <a:ext uri="{FF2B5EF4-FFF2-40B4-BE49-F238E27FC236}">
                <a16:creationId xmlns:a16="http://schemas.microsoft.com/office/drawing/2014/main" id="{928EAAE2-5584-4980-836A-53B6EBA117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831556" y="-215900"/>
            <a:ext cx="2522629" cy="280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2FC28A9-A1AA-4B72-9C6D-44EE7E8106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56378" y="2624354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73B0901-17C3-42BA-95D5-98CA1214B3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80810" y="2624354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images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31946" y="1023366"/>
            <a:ext cx="6823052" cy="12713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7F3F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233B87FE-938E-4F0B-A18C-671F5661E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>
            <a:extLst>
              <a:ext uri="{FF2B5EF4-FFF2-40B4-BE49-F238E27FC236}">
                <a16:creationId xmlns:a16="http://schemas.microsoft.com/office/drawing/2014/main" id="{D3273937-1003-4878-8715-E502545E33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831556" y="-215900"/>
            <a:ext cx="2522629" cy="280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3F4541-CAE2-44A9-9DC1-2B9F47553B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1946" y="2624355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3EA9EAE-07B2-4573-BC1E-19CE1D18CA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56378" y="2624354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EE81066-8761-43C2-B2CC-0DD334C021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80810" y="2624354"/>
            <a:ext cx="3298620" cy="31463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22185104-A561-45EA-9A16-51A1E93CA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>
            <a:extLst>
              <a:ext uri="{FF2B5EF4-FFF2-40B4-BE49-F238E27FC236}">
                <a16:creationId xmlns:a16="http://schemas.microsoft.com/office/drawing/2014/main" id="{6F9C1560-1C96-4570-9D1E-3B86A0A952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5" y="-885492"/>
            <a:ext cx="3958892" cy="395889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S">
            <a:extLst>
              <a:ext uri="{FF2B5EF4-FFF2-40B4-BE49-F238E27FC236}">
                <a16:creationId xmlns:a16="http://schemas.microsoft.com/office/drawing/2014/main" id="{7097C275-AA79-411B-B764-2BC88BAA07D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500254"/>
            <a:ext cx="3441550" cy="8624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E5E0634D-9BB7-46FC-9B04-DC7A58B796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92177" y="2101420"/>
            <a:ext cx="8045423" cy="3772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blue">
    <p:bg>
      <p:bgPr>
        <a:solidFill>
          <a:srgbClr val="263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S"/>
          <p:cNvSpPr txBox="1">
            <a:spLocks noGrp="1"/>
          </p:cNvSpPr>
          <p:nvPr>
            <p:ph type="title" hasCustomPrompt="1"/>
          </p:nvPr>
        </p:nvSpPr>
        <p:spPr>
          <a:xfrm>
            <a:off x="692177" y="500254"/>
            <a:ext cx="3441550" cy="8624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7F3F0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618CACE8-03AF-4DBA-AA41-CD7B1F08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>
            <a:extLst>
              <a:ext uri="{FF2B5EF4-FFF2-40B4-BE49-F238E27FC236}">
                <a16:creationId xmlns:a16="http://schemas.microsoft.com/office/drawing/2014/main" id="{2118E134-B2EB-4E0F-9E43-E186AB0D58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5" y="-885492"/>
            <a:ext cx="3958892" cy="395889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C92927F-D6CC-4E67-991C-78B6DB59F9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92177" y="2101420"/>
            <a:ext cx="8045423" cy="3772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green">
    <p:bg>
      <p:bgPr>
        <a:solidFill>
          <a:srgbClr val="2B7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D8777924-1D4D-406A-B1C6-B64F1CCC3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E1F9BE5D-4A4B-4F12-84C2-539F60B8D0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113425" y="-885492"/>
            <a:ext cx="3958892" cy="395889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S">
            <a:extLst>
              <a:ext uri="{FF2B5EF4-FFF2-40B4-BE49-F238E27FC236}">
                <a16:creationId xmlns:a16="http://schemas.microsoft.com/office/drawing/2014/main" id="{5EB56561-402B-40B2-B14D-9C78059260A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500254"/>
            <a:ext cx="3441550" cy="8624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7F3F0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D91D899B-6CCF-4A8C-93D0-623FC27046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92177" y="2101420"/>
            <a:ext cx="8045423" cy="3772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 sz="2400" b="1">
                <a:solidFill>
                  <a:srgbClr val="F8F4F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 slide white"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626D670F-25E4-4C5C-A419-3758A09502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 flipV="1">
            <a:off x="9700783" y="-622918"/>
            <a:ext cx="3110755" cy="311075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LICK TO EDIT MASTER TITLE STYLE">
            <a:extLst>
              <a:ext uri="{FF2B5EF4-FFF2-40B4-BE49-F238E27FC236}">
                <a16:creationId xmlns:a16="http://schemas.microsoft.com/office/drawing/2014/main" id="{0223B1D4-CA48-46C3-8B8F-DE22EBF84A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34AE6-4AA4-48B5-9C0A-10CC398F4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50" y="2236788"/>
            <a:ext cx="8580438" cy="3667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E0F9FD4D-DAA6-4F3B-83FE-351ED2A7E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 blue">
    <p:bg>
      <p:bgPr>
        <a:solidFill>
          <a:srgbClr val="233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6A8C6E80-3FE7-4288-A3D5-81C1773FC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17DEB001-27DF-4829-B6AE-36637E87D9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700783" y="-622918"/>
            <a:ext cx="3110755" cy="311075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LICK TO EDIT MASTER TITLE STYLE">
            <a:extLst>
              <a:ext uri="{FF2B5EF4-FFF2-40B4-BE49-F238E27FC236}">
                <a16:creationId xmlns:a16="http://schemas.microsoft.com/office/drawing/2014/main" id="{0BD26612-F208-449C-9FD2-7DFFF1B541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F8F4F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70D9B5-BD79-4961-97F9-4CC9DD6FE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50" y="2236788"/>
            <a:ext cx="8580438" cy="3667125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880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 green">
    <p:bg>
      <p:bgPr>
        <a:solidFill>
          <a:srgbClr val="2B7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C89AED46-3E76-4B55-BB60-B34B120B8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61" y="6028688"/>
            <a:ext cx="1616030" cy="4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6641EB04-9307-4F98-ABC9-BDC6180EA1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9700784" y="-566530"/>
            <a:ext cx="3054367" cy="305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LICK TO EDIT MASTER TITLE STYLE">
            <a:extLst>
              <a:ext uri="{FF2B5EF4-FFF2-40B4-BE49-F238E27FC236}">
                <a16:creationId xmlns:a16="http://schemas.microsoft.com/office/drawing/2014/main" id="{27889519-9FAB-41A9-9195-5537197E1D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F8F4F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6680AC-00BC-4684-9206-1A425E55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50" y="2236788"/>
            <a:ext cx="8580438" cy="3667125"/>
          </a:xfrm>
        </p:spPr>
        <p:txBody>
          <a:bodyPr/>
          <a:lstStyle>
            <a:lvl1pPr>
              <a:defRPr b="0">
                <a:solidFill>
                  <a:srgbClr val="F8F4F1"/>
                </a:solidFill>
              </a:defRPr>
            </a:lvl1pPr>
            <a:lvl2pPr>
              <a:defRPr b="0">
                <a:solidFill>
                  <a:srgbClr val="F8F4F1"/>
                </a:solidFill>
              </a:defRPr>
            </a:lvl2pPr>
            <a:lvl3pPr>
              <a:defRPr b="0">
                <a:solidFill>
                  <a:srgbClr val="F8F4F1"/>
                </a:solidFill>
              </a:defRPr>
            </a:lvl3pPr>
            <a:lvl4pPr>
              <a:defRPr b="0">
                <a:solidFill>
                  <a:srgbClr val="F8F4F1"/>
                </a:solidFill>
              </a:defRPr>
            </a:lvl4pPr>
            <a:lvl5pPr>
              <a:defRPr b="0">
                <a:solidFill>
                  <a:srgbClr val="F8F4F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6366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table"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626D670F-25E4-4C5C-A419-3758A09502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 flipV="1">
            <a:off x="10193817" y="-157966"/>
            <a:ext cx="2124687" cy="210133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LICK TO EDIT MASTER TITLE STYLE">
            <a:extLst>
              <a:ext uri="{FF2B5EF4-FFF2-40B4-BE49-F238E27FC236}">
                <a16:creationId xmlns:a16="http://schemas.microsoft.com/office/drawing/2014/main" id="{0223B1D4-CA48-46C3-8B8F-DE22EBF84A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2177" y="367749"/>
            <a:ext cx="8581031" cy="158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>
                <a:solidFill>
                  <a:srgbClr val="26376B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82F8116-0A5B-4CA6-9DCF-4BCBF2D2505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2149" y="2255838"/>
            <a:ext cx="10986329" cy="36179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655C431B-E846-4935-BBDB-990BB9C40B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2" y="5923723"/>
            <a:ext cx="1726239" cy="631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25309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04" y="-3422465"/>
            <a:ext cx="5946519" cy="132310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39787" y="1006434"/>
            <a:ext cx="4969062" cy="2772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199" y="4172588"/>
            <a:ext cx="10515601" cy="125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54" y="6032404"/>
            <a:ext cx="1588444" cy="4278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844" y="6202681"/>
            <a:ext cx="279756" cy="307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1">
                <a:solidFill>
                  <a:srgbClr val="888888"/>
                </a:solidFill>
                <a:latin typeface="Helvetica World"/>
                <a:ea typeface="Helvetica World"/>
                <a:cs typeface="Helvetica World"/>
                <a:sym typeface="Helvetica Wor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9" r:id="rId2"/>
    <p:sldLayoutId id="2147483677" r:id="rId3"/>
    <p:sldLayoutId id="2147483653" r:id="rId4"/>
    <p:sldLayoutId id="2147483655" r:id="rId5"/>
    <p:sldLayoutId id="2147483656" r:id="rId6"/>
    <p:sldLayoutId id="2147483723" r:id="rId7"/>
    <p:sldLayoutId id="2147483687" r:id="rId8"/>
    <p:sldLayoutId id="2147483726" r:id="rId9"/>
    <p:sldLayoutId id="2147483661" r:id="rId10"/>
    <p:sldLayoutId id="2147483724" r:id="rId11"/>
    <p:sldLayoutId id="2147483662" r:id="rId12"/>
    <p:sldLayoutId id="2147483673" r:id="rId13"/>
    <p:sldLayoutId id="2147483671" r:id="rId14"/>
    <p:sldLayoutId id="2147483664" r:id="rId15"/>
    <p:sldLayoutId id="2147483722" r:id="rId16"/>
    <p:sldLayoutId id="2147483686" r:id="rId17"/>
    <p:sldLayoutId id="2147483679" r:id="rId18"/>
    <p:sldLayoutId id="2147483721" r:id="rId19"/>
    <p:sldLayoutId id="2147483725" r:id="rId20"/>
    <p:sldLayoutId id="2147483667" r:id="rId21"/>
    <p:sldLayoutId id="2147483668" r:id="rId22"/>
  </p:sldLayoutIdLst>
  <p:transition spd="med"/>
  <p:txStyles>
    <p:titleStyle>
      <a:lvl1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1pPr>
      <a:lvl2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2pPr>
      <a:lvl3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3pPr>
      <a:lvl4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4pPr>
      <a:lvl5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5pPr>
      <a:lvl6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6pPr>
      <a:lvl7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7pPr>
      <a:lvl8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8pPr>
      <a:lvl9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9pPr>
    </p:titleStyle>
    <p:bodyStyle>
      <a:lvl1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1pPr>
      <a:lvl2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2pPr>
      <a:lvl3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3pPr>
      <a:lvl4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4pPr>
      <a:lvl5pPr marL="0" marR="0" indent="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5pPr>
      <a:lvl6pPr marL="2540000" marR="0" indent="-25400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6pPr>
      <a:lvl7pPr marL="2997200" marR="0" indent="-25400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7pPr>
      <a:lvl8pPr marL="3454400" marR="0" indent="-25400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8pPr>
      <a:lvl9pPr marL="3911600" marR="0" indent="-254000" algn="l" defTabSz="914400" latinLnBrk="0">
        <a:lnSpc>
          <a:spcPct val="114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2B7861"/>
          </a:solidFill>
          <a:uFillTx/>
          <a:latin typeface="Helvetica World"/>
          <a:ea typeface="Helvetica World"/>
          <a:cs typeface="Helvetica World"/>
          <a:sym typeface="Helvetica Wor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Wor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709050F-A042-ED57-9EAC-FA0C5E21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1" y="756724"/>
            <a:ext cx="6645216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63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67AB6A-B982-9FF7-8BED-805017F6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6" y="535900"/>
            <a:ext cx="11796782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0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B0234-EB64-058A-AA26-85F9051F0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0" y="907788"/>
            <a:ext cx="11467570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136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BC4BB4-AB37-6DDB-4945-452A7A23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2" y="647375"/>
            <a:ext cx="10449450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20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32C54E-884E-6ED7-EC75-8759E4A3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66" y="517610"/>
            <a:ext cx="11113971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70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602A-0F40-3952-CDD1-776D0035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0C58B-559F-7BA3-5278-CEC3E7E6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D2457-93A8-7AD8-89CD-20F4E1CEA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1948070"/>
            <a:ext cx="10465378" cy="454218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Abbott, Mielle, et al. "A pilot project harnessing surveillance systems to support clinicians providing clinical care for people diagnosed with hepatitis C in Victoria, Australia, September 2021 to 31 March 2022." Eurosurveillance 29.29 (2024): 2400028.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Abergel, Armand, et al. "RECONVOCC: Can we reconvene chronic hepatitis C patients who were lost to follow-up?." Journal of Hepatology. Vol. 75. </a:t>
            </a:r>
            <a:r>
              <a:rPr lang="en-GB" sz="700" dirty="0" err="1"/>
              <a:t>Radarweg</a:t>
            </a:r>
            <a:r>
              <a:rPr lang="en-GB" sz="700" dirty="0"/>
              <a:t> 29, 1043 NX Amsterdam, Netherlands: </a:t>
            </a:r>
            <a:r>
              <a:rPr lang="en-GB" sz="700" dirty="0" err="1"/>
              <a:t>Elsiever</a:t>
            </a:r>
            <a:r>
              <a:rPr lang="en-GB" sz="700" dirty="0"/>
              <a:t>,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Aguilera V, González-Grande R, Pena MJ, Bono A, Granados R, Jiménez-Pérez M, Serrano M, Cantero H, González-de-Adalid C, Sainz M, Espinoza-</a:t>
            </a:r>
            <a:r>
              <a:rPr lang="en-GB" sz="700" dirty="0" err="1"/>
              <a:t>Cámac</a:t>
            </a:r>
            <a:r>
              <a:rPr lang="en-GB" sz="700" dirty="0"/>
              <a:t> N. Efficiency of the Relink C strategy: identification and retrieval of chronic HCV patients full and partial diagnosed but unlinked to care. Medical Research Archives. 2024 Dec 24;12(12).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Almena Sereno JA, et al. Active Search for HCV Ab+ Patients Registered in the Hospital Lab: Retrieval of lost to follow-up patients from 1/2010 to 12/2020 in Badajoz, Spain AEEH 2023. 52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Alventosa</a:t>
            </a:r>
            <a:r>
              <a:rPr lang="en-GB" sz="700" dirty="0"/>
              <a:t> Mateu, Carlos et al. “Outcomes of an automated alert system from Microbiology to link diagnosis to treatment in patients with hepatitis C virus.” Revista </a:t>
            </a:r>
            <a:r>
              <a:rPr lang="en-GB" sz="700" dirty="0" err="1"/>
              <a:t>espanola</a:t>
            </a:r>
            <a:r>
              <a:rPr lang="en-GB" sz="700" dirty="0"/>
              <a:t> de </a:t>
            </a:r>
            <a:r>
              <a:rPr lang="en-GB" sz="700" dirty="0" err="1"/>
              <a:t>enfermedades</a:t>
            </a:r>
            <a:r>
              <a:rPr lang="en-GB" sz="700" dirty="0"/>
              <a:t> </a:t>
            </a:r>
            <a:r>
              <a:rPr lang="en-GB" sz="700" dirty="0" err="1"/>
              <a:t>digestivas</a:t>
            </a:r>
            <a:r>
              <a:rPr lang="en-GB" sz="700" dirty="0"/>
              <a:t> vol. 115,4 (2023): 181-187. doi:10.17235/reed.2022.8716/2022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Balcar, Lorenz, et al. "A systematic PCR record‐based re‐call of HCV‐RNA‐positive people enables re‐linkage to care and HCV elimination in Austria—The ELIMINATE project." Liver International 44.12 (2024): 3151-3163.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Barda, Beatrice, et al. "A Retrospective Study on Hepatitis C Virus Infected Individuals Lost to Follow-Up in Ticino: The Hub and Spoke Approach." Open Journal of Internal Medicine 12.4 (2022): 194-198.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Burgui</a:t>
            </a:r>
            <a:r>
              <a:rPr lang="en-GB" sz="700" dirty="0"/>
              <a:t>, Cristina, et al. "Recapture of patients with an incomplete diagnosis of hepatitis C virus infection." Revista Espanola de </a:t>
            </a:r>
            <a:r>
              <a:rPr lang="en-GB" sz="700" dirty="0" err="1"/>
              <a:t>Enfermadades</a:t>
            </a:r>
            <a:r>
              <a:rPr lang="en-GB" sz="700" dirty="0"/>
              <a:t> </a:t>
            </a:r>
            <a:r>
              <a:rPr lang="en-GB" sz="700" dirty="0" err="1"/>
              <a:t>Digestivas</a:t>
            </a:r>
            <a:r>
              <a:rPr lang="en-GB" sz="700" dirty="0"/>
              <a:t> (REED) 112.7 (2020): 525-532.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Caldwell, Sylvia A. B., et al. “Year-to-Year comparison of Virginia’s Hepatitis education and patient connection referral on release program outcomes for those recently released from incarceration.” HPHR. 2022;56.10.54111/0001/DDD1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Campos-Gonzaga L, et al. Identification of Patients Diagnosed with HCV But Not  Seen by Specialists: Review of patients diagnosed with HCV and not followed up with specialists from 2006-2021 in Jerez, Cadiz, Spain. GEHEP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Chang, Li-Jen, et al. "Factors associated with the refusal of direct-acting antiviral agents for the treatment of hepatitis C in Taiwan." Medicina 58.4 (2022): 521.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Chelouah</a:t>
            </a:r>
            <a:r>
              <a:rPr lang="en-GB" sz="700" dirty="0"/>
              <a:t> S, et al. Recall of HCV Patients in a Psychiatry Hospital by Non-Specialist Prescribers: Retrospective study to evaluate screening test and treat strategy. AFEF 2022.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Chen, Cheng-Jen, et al. "Hepatitis C micro-elimination through the retrieval strategy of patients lost to follow-up." BMC gastroenterology 23.1 (2023): 1-9.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Chien, Cheng-Hung, et al. "The Challenge of a Recall Program from a Community-Based Hepatitis C Screening Campaign: The Effectiveness in HCV </a:t>
            </a:r>
            <a:r>
              <a:rPr lang="en-GB" sz="700" dirty="0" err="1"/>
              <a:t>Microelimination</a:t>
            </a:r>
            <a:r>
              <a:rPr lang="en-GB" sz="700" dirty="0"/>
              <a:t>." Microorganisms 12.7 (2024): 1402.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Dever, John B., et al. "Engagement in care of high-risk hepatitis C patients with interferon-free direct-acting antiviral therapies." Digestive Diseases and Sciences 62 (2017): 1472-1479.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Diaz Munoz R, et al.  Search for Active Patients with HCV: Retrospective review of medical records of patients from 2017 to 2021. AEEH 2023.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Dimmendaal, M., et al. "Retrieval of chronic hepatitis B patients in the Utrecht region in the Netherlands." The Netherlands Journal of Medicine 77.6 (2019): 199-203.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Dröse</a:t>
            </a:r>
            <a:r>
              <a:rPr lang="en-GB" sz="700" dirty="0"/>
              <a:t>, Sandra, et al. "Retrieval of patients with hepatitis C who were lost to follow-up in Southern Denmark." Infectious Diseases 55.5 (2023): 361-369.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Etoori</a:t>
            </a:r>
            <a:r>
              <a:rPr lang="en-GB" sz="700" dirty="0"/>
              <a:t>, David, et al. "Results from a retrospective case finding and re-engagement exercise for people previously diagnosed with hepatitis C virus to increase uptake of directly acting antiviral treatment." BMC Public Health 24.1 (2024): 2427.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Ferraz, Maria Lucia Gomes, et al. "Retrieval of HCV patients lost to follow-up as a strategy for Hepatitis C </a:t>
            </a:r>
            <a:r>
              <a:rPr lang="en-GB" sz="700" dirty="0" err="1"/>
              <a:t>Microelimination</a:t>
            </a:r>
            <a:r>
              <a:rPr lang="en-GB" sz="700" dirty="0"/>
              <a:t>: results of a Brazilian multicentre study." BMC Infectious Diseases 23.1 (2023): 468.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Freyre Carrillo C, et al. Search for Lost Patients Without HCV Diagnosis . Review of patients with positive HCV antibodies but without confirmatory RNA testing from 2011-2020 GEHEP 2022. P42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Gamkrelidze, Amiran, et al. "Innovative linkage model to re-engage lost-to-follow-up individuals in the national hepatitis C elimination program of Georgia." JOURNAL OF HEPATOLOGY 75 (2021): S643-S644.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Gormley, Mirinda Ann, et al. "No Patient Left Behind: A Novel Paradigm to </a:t>
            </a:r>
            <a:r>
              <a:rPr lang="en-GB" sz="700" dirty="0" err="1"/>
              <a:t>Fulfill</a:t>
            </a:r>
            <a:r>
              <a:rPr lang="en-GB" sz="700" dirty="0"/>
              <a:t> Hepatitis C Virus Treatment for Rural Patients." Open Forum Infectious Diseases. Vol. 11. No. 5. US: Oxford University Press, 2024.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Grande G, et al. Recovering Lost HCV Patients in the System: Locating and recovering HCV patients previously lost at the Hospital Regional Universitario de Málaga. AEEH 2023.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Guerra Veloz, María Fernanda, et al. "HCV </a:t>
            </a:r>
            <a:r>
              <a:rPr lang="en-GB" sz="700" dirty="0" err="1"/>
              <a:t>microelimination</a:t>
            </a:r>
            <a:r>
              <a:rPr lang="en-GB" sz="700" dirty="0"/>
              <a:t> strategies: an interventional study in diagnosed patients without access to the system." Liver International 41.5 (2021): 928-933.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Hernandez-Guerra M, et al. Effectiveness of </a:t>
            </a:r>
            <a:r>
              <a:rPr lang="en-GB" sz="700" dirty="0" err="1"/>
              <a:t>ReLinking</a:t>
            </a:r>
            <a:r>
              <a:rPr lang="en-GB" sz="700" dirty="0"/>
              <a:t> HCV RNA+ Patients to  Care Through Regional Hospitals AASLD 2022. Poster #3427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Huang, Jee-Fu, et al. "Towards a safe hospital: hepatitis C in-hospital micro-elimination program (HCV-HELP study)." Hepatology International 16.1 (2022): 59-67.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Hyde, Zak, et al. "Evaluation of a pilot emergency department linkage to care program for patients previously diagnosed with Hepatitis C." Journal of viral hepatitis 30.2 (2023): 129-137.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Isfordink</a:t>
            </a:r>
            <a:r>
              <a:rPr lang="en-GB" sz="700" dirty="0"/>
              <a:t>, Cas J., et al. "Hepatitis C Elimination in the Netherlands (CELINE): How nationwide retrieval of lost to follow-up hepatitis C patients contributes to micro-elimination." European journal of internal medicine 101 (2022): 93-97.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Kartal ED, Bayrak Ö, </a:t>
            </a:r>
            <a:r>
              <a:rPr lang="en-GB" sz="700" dirty="0" err="1"/>
              <a:t>Demirbüken</a:t>
            </a:r>
            <a:r>
              <a:rPr lang="en-GB" sz="700" dirty="0"/>
              <a:t> G. Approach to Hepatitis C </a:t>
            </a:r>
            <a:r>
              <a:rPr lang="en-GB" sz="700" dirty="0" err="1"/>
              <a:t>Microelimination</a:t>
            </a:r>
            <a:r>
              <a:rPr lang="en-GB" sz="700" dirty="0"/>
              <a:t> through Re-Engagement of Missing Patients Registered in Hospital Information Management System. </a:t>
            </a:r>
            <a:r>
              <a:rPr lang="en-GB" sz="700" dirty="0" err="1"/>
              <a:t>Mikrobiyoloji</a:t>
            </a:r>
            <a:r>
              <a:rPr lang="en-GB" sz="700" dirty="0"/>
              <a:t> </a:t>
            </a:r>
            <a:r>
              <a:rPr lang="en-GB" sz="700" dirty="0" err="1"/>
              <a:t>bulteni</a:t>
            </a:r>
            <a:r>
              <a:rPr lang="en-GB" sz="700" dirty="0"/>
              <a:t>. 2025 Apr;59(2):191-202.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Kemppinen, Juha, et al. "Expanding access to hepatitis C treatment by improving linkage to care: Establishing a cascade of care and active linkage program for the South Karelia region in Finland." Health Science Reports 3.4 (2020).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Keymeulen</a:t>
            </a:r>
            <a:r>
              <a:rPr lang="en-GB" sz="700" dirty="0"/>
              <a:t>, Hannah, et al. "Patients with chronic hepatitis C virus infection are at high risk of being lost to follow-up: focused interventions can increase linkage to care." Acta gastro-</a:t>
            </a:r>
            <a:r>
              <a:rPr lang="en-GB" sz="700" dirty="0" err="1"/>
              <a:t>enterologica</a:t>
            </a:r>
            <a:r>
              <a:rPr lang="en-GB" sz="700" dirty="0"/>
              <a:t> Belgica 83.1 (2020): 94-94.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Lange, Sarah, et al. "</a:t>
            </a:r>
            <a:r>
              <a:rPr lang="en-GB" sz="700" dirty="0" err="1"/>
              <a:t>ReLink</a:t>
            </a:r>
            <a:r>
              <a:rPr lang="en-GB" sz="700" dirty="0"/>
              <a:t> strategy in diagnosed-but-untreated hepatitis C-positive patients in Germany: report from a single </a:t>
            </a:r>
            <a:r>
              <a:rPr lang="en-GB" sz="700" dirty="0" err="1"/>
              <a:t>center</a:t>
            </a:r>
            <a:r>
              <a:rPr lang="en-GB" sz="700" dirty="0"/>
              <a:t>." </a:t>
            </a:r>
            <a:r>
              <a:rPr lang="en-GB" sz="700" dirty="0" err="1"/>
              <a:t>Zeitschrift</a:t>
            </a:r>
            <a:r>
              <a:rPr lang="en-GB" sz="700" dirty="0"/>
              <a:t> für </a:t>
            </a:r>
            <a:r>
              <a:rPr lang="en-GB" sz="700" dirty="0" err="1"/>
              <a:t>Gastroenterologie</a:t>
            </a:r>
            <a:r>
              <a:rPr lang="en-GB" sz="700" dirty="0"/>
              <a:t> 62.10 (2024): 1701-1707.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Li S, Dong W, Yu Y, Yang Z, Luo Y, Cai Y, Zhu Y, Wu Q, Li Q, Su S, Yang R. A Government‐Led, Patient‐Centric Strategy to Re‐Engage Diagnosed but Untreated Hepatitis C Patients in Yunnan Province, China. Journal of Viral Hepatitis. 2025 Jun;32(6):e70028.</a:t>
            </a:r>
          </a:p>
          <a:p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043959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7FED-826E-C340-ACBB-77B1D3F27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001C1-E842-F209-5E82-F6915ECA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AAE93-A9E1-31D3-61C8-26E21CDED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1948070"/>
            <a:ext cx="10289887" cy="454218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Mendizabal, Manuel, et al. "Implementation of a re‐linkage to care strategy in patients with chronic hepatitis C who were lost to follow‐up in Latin America." Journal of Viral Hepatitis 30.1 (2023): 56-63.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Mendoza, Denise, et al. "2503. Re-engagement in Care for Patients with Positive Hepatitis C Virus Antibody Test: A Descriptive Study at a Large University Hospital." Open Forum Infectious Diseases. Vol. 10. No. Supplement_2. US: Oxford University Press,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Metivier, Sophie, et al. "Recall of HCV Patients Lost to Follow-Up. RELINK Study in Two Expert </a:t>
            </a:r>
            <a:r>
              <a:rPr lang="en-US" sz="700" dirty="0" err="1"/>
              <a:t>Centres</a:t>
            </a:r>
            <a:r>
              <a:rPr lang="en-US" sz="700" dirty="0"/>
              <a:t> in France." The Liver Meeting Digital Experience™. AASLD,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Morales Arraez D, et al. Telemedicine and decentralized treatment dispensation to rescue patients in a hepatitis C micro-elimination program based on onsite </a:t>
            </a:r>
            <a:r>
              <a:rPr lang="en-US" sz="700" dirty="0" err="1"/>
              <a:t>driedblood</a:t>
            </a:r>
            <a:r>
              <a:rPr lang="en-US" sz="700" dirty="0"/>
              <a:t> spot testing in drug addiction centers. EASL 2020. THU348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Morales-Arraez, Dalia, et al. "Reengagement strategies for hepatitis C patients lost to follow-up: A randomized clinical trial." Hepatology Communications 7.6 (2023): e0080.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Moreno P, et al. Recovery of HCV Patients Using an Interdisciplinary Team: Retrieval of lost to follow-up patients from Tenerife, Spain.  AEEH 2023. 96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Nance, Anna R., et al. "Hepatitis C treatment at a rural Navajo health clinic using project ECHO." Online Journal of Rural Nursing and Health Care 20.2 (2020): 133-155.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O’Connell, Sarah, et al. "Opt-out panel testing for HIV, hepatitis B and hepatitis C in an urban emergency department: a pilot study." </a:t>
            </a:r>
            <a:r>
              <a:rPr lang="en-US" sz="700" dirty="0" err="1"/>
              <a:t>PloS</a:t>
            </a:r>
            <a:r>
              <a:rPr lang="en-US" sz="700" dirty="0"/>
              <a:t> one 11.3 (2016): e0150546.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Otegui, Juan, et al. "P-84 Implementation of a step-by-step strategy based on the treatment cascade to eliminate Hepatitis C virus infection in the Hospital Central de las </a:t>
            </a:r>
            <a:r>
              <a:rPr lang="en-US" sz="700" dirty="0" err="1"/>
              <a:t>Fuerzas</a:t>
            </a:r>
            <a:r>
              <a:rPr lang="en-US" sz="700" dirty="0"/>
              <a:t> Armadas from Uruguay. Preliminary Report. Annals of Hepatology 24 (2021): 100447.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Ponziani, Francesca Romana, et al. "Missed linkage to care for patients who screened positive for Hepatitis C in a tertiary care </a:t>
            </a:r>
            <a:r>
              <a:rPr lang="en-US" sz="700" dirty="0" err="1"/>
              <a:t>centre</a:t>
            </a:r>
            <a:r>
              <a:rPr lang="en-US" sz="700" dirty="0"/>
              <a:t>: Results of the </a:t>
            </a:r>
            <a:r>
              <a:rPr lang="en-US" sz="700" dirty="0" err="1"/>
              <a:t>Telepass</a:t>
            </a:r>
            <a:r>
              <a:rPr lang="en-US" sz="700" dirty="0"/>
              <a:t> project." Journal of Viral Hepatitis 28.4 (2021): 651-656.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Rammal, J-A., et al. "273 Use of an Electronic Medical Record Flag to Reconnect with Patients Lost to Follow-Up in a Hepatitis C Virus Screening Program." Annals of Emergency Medicine 80.4 (2022): S119.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Remy, André-Jean, et al. "Find out HCV patients: systematic study of 2013–2020 HCV files of a MDT viral hepatitis expert unit on the future of patients has made it possible to find out the lost ones and put them into treatment." Journal of Hepatology 77 (2022): S542.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Ruffner, Andrew H., et al. "Identifying ED patients with previous abnormal HIV or hepatitis C test results who may require additional services." The American Journal of Emergency Medicine 38.9 (2020): 1831-1833.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Sampedro Andrada B, et al. Letter Sending Program for Confirmation and Treatment of Patients with Chronic HCV: AEEH 2023. 78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Sotera, Gisela Fabiana, et al. "P-35 Relinkage of Patients With Chronic Hepatitis C Infection in the Context of the COVID-19 Pandemic" Annals of Hepatology 28 (2023): 100937.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/>
              <a:t>Stafylis</a:t>
            </a:r>
            <a:r>
              <a:rPr lang="en-US" sz="700" dirty="0"/>
              <a:t> C, Hernandez-Tamayo C, Bhardwaj L, Shah R, Becerra T, Bruce D, Saini R, Saremi N, Thomas I, Manansala-Tan K, Vij AP. Project HCV Connect: Using a County Surveillance Registry to Link Hepatitis C Virus-Infected Residents to Cure—Los Angeles County, April 2023 to March 2024. Journal of public health management and practice: JPHMP. 2025 Jul 1;31(4):610-3.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Steininger, Lisa, et al. "Direct patient-physician communication via a hepatitis C hotline facilitates treatment initiation in patients with poor adherence." Wiener </a:t>
            </a:r>
            <a:r>
              <a:rPr lang="en-US" sz="700" dirty="0" err="1"/>
              <a:t>klinische</a:t>
            </a:r>
            <a:r>
              <a:rPr lang="en-US" sz="700" dirty="0"/>
              <a:t> </a:t>
            </a:r>
            <a:r>
              <a:rPr lang="en-US" sz="700" dirty="0" err="1"/>
              <a:t>Wochenschrift</a:t>
            </a:r>
            <a:r>
              <a:rPr lang="en-US" sz="700" dirty="0"/>
              <a:t> 133 (2021): 452-460.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Strebe, Joslyn, et al. "Patient navigation increases linkage to care and receipt of direct-acting antiviral therapy in patients with hepatitis C." Clinical Gastroenterology and Hepatology 21.4 (2023): 988-994.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Tandon, Saniya, et al. "Successes and challenges of best practice alerts to identify and engage individuals living with hepatitis C virus." Frontiers in Public Health 12 (2024): 1281079.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Torner, Maria, et al. "HCV micro-elimination strategy in a tertiary hospital: identification of lost cases and linkage to care." Journal of Hepatology 78 (2023): S1192-S1193.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Türkoğlu, Emine, Zafer Parlak, and Hüseyin Şener Barut. "Assessment of HCV-RNA test results and access rates to antiviral treatment in patients with anti-HCV positivity-a 10-year analysis." Turkish journal of medical sciences 52.6 (2022): 1984-1990.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Urda, José Luis Castro, et al. "The efficiency of artificial intelligence for management and clinical decision-making in the identification of patients with undiagnosed HCV infection (</a:t>
            </a:r>
            <a:r>
              <a:rPr lang="en-US" sz="700" dirty="0" err="1"/>
              <a:t>Intelligen</a:t>
            </a:r>
            <a:r>
              <a:rPr lang="en-US" sz="700" dirty="0"/>
              <a:t>-C strategy)." </a:t>
            </a:r>
            <a:r>
              <a:rPr lang="en-US" sz="700" dirty="0" err="1"/>
              <a:t>Gastroenterología</a:t>
            </a:r>
            <a:r>
              <a:rPr lang="en-US" sz="700" dirty="0"/>
              <a:t> y </a:t>
            </a:r>
            <a:r>
              <a:rPr lang="en-US" sz="700" dirty="0" err="1"/>
              <a:t>Hepatología</a:t>
            </a:r>
            <a:r>
              <a:rPr lang="en-US" sz="700" dirty="0"/>
              <a:t> (2025): 502362.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Vargas‐Accarino, Elena, et al. "Enhancing linkage to care for hepatitis B, D, and C patients: a retrospective‐prospective study." Alimentary Pharmacology &amp; Therapeutics 60.10 (2024): 1308-1314.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Vázquez, Pablo Parada, et al. "Artificial intelligence-assisted identification and retrieval of chronic hepatitis C patients lost to follow-up in the health area of Pontevedra and O Salnés (Spain)." </a:t>
            </a:r>
            <a:r>
              <a:rPr lang="en-US" sz="700" dirty="0" err="1"/>
              <a:t>Gastroenterología</a:t>
            </a:r>
            <a:r>
              <a:rPr lang="en-US" sz="700" dirty="0"/>
              <a:t> y </a:t>
            </a:r>
            <a:r>
              <a:rPr lang="en-US" sz="700" dirty="0" err="1"/>
              <a:t>Hepatología</a:t>
            </a:r>
            <a:r>
              <a:rPr lang="en-US" sz="700" dirty="0"/>
              <a:t> (English Edition) 48.1 (2025): 502226.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Webster, Rachel et al. “Health Department Efforts to Increase Hepatitis C RNA Testing Among People Appearing Out of Care: Comparison of Outreach Approaches, New York City, 2017.” Public health reports (Washington, D.C. : 1974) vol. 135,6 (2020): 823-830. doi:10.1177/0033354920952068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Wegener, Maximilian, et al. "Observational pilot using a Data to Care intervention strategy to promote HCV re-engagement and cure for persons with HIV/HCV co-infection who are out of care." BMC Health Services Research 25.1 (2025): 140.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Wyatt, Brooke, et al. "A Digital Case‐Finding Algorithm for Diagnosed but Untreated Hepatitis C: A Tool for Increasing Linkage to Treatment and Cure." Hepatology 74.6 (2021): 2974-2987.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Yang, Anita, Debbie Zachary, and Jane Giang. "Impact of a nurse care coordinator supporting a clinical pharmacist practitioner in further managing HCV-infected patients." Gastroenterology Nursing 44.1 (2021): E11-E17.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Yen, Hsu-Heng, et al. "Retrieval of lost patients in the system for hepatitis C </a:t>
            </a:r>
            <a:r>
              <a:rPr lang="en-US" sz="700" dirty="0" err="1"/>
              <a:t>microelimination</a:t>
            </a:r>
            <a:r>
              <a:rPr lang="en-US" sz="700" dirty="0"/>
              <a:t>: a single-center retrospective study." BMC gastroenterology 21.1 (2021): 209.</a:t>
            </a:r>
            <a:endParaRPr lang="en-GB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2620427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F070-508B-4756-A0A5-B2C067E7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9" y="995656"/>
            <a:ext cx="5455223" cy="127136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8154BD-C403-8C1C-A922-6320EAFD6555}"/>
              </a:ext>
            </a:extLst>
          </p:cNvPr>
          <p:cNvGrpSpPr/>
          <p:nvPr/>
        </p:nvGrpSpPr>
        <p:grpSpPr>
          <a:xfrm>
            <a:off x="458579" y="2412236"/>
            <a:ext cx="4556766" cy="2704709"/>
            <a:chOff x="523233" y="2901764"/>
            <a:chExt cx="5300222" cy="30043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A71BAB-478C-9CCF-6318-8B4998728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104" y="2901764"/>
              <a:ext cx="3004351" cy="30043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CA5427-F784-53E5-8997-3436E8C8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33" y="2901764"/>
              <a:ext cx="2295871" cy="300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5281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48B580-7DD7-497D-A646-6202294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76" y="500254"/>
            <a:ext cx="7010583" cy="86249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DISCLOSURE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8ADAE-5C7D-1A58-EE12-97AA629E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9" y="2118593"/>
            <a:ext cx="10010500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70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AE618-C89F-003D-EC46-0EE18CB5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20A5EE-0D6A-C184-CFD7-503F8E54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241AC-032D-879A-3324-CD18DD00BF9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BACKGROUND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METHODS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RESULTS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CALLS TO ACTION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4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00FD2-DE12-4E5D-913D-8B998A9E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  <a:br>
              <a:rPr lang="en-AU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420EA-366F-30AC-6722-E1907A5C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573"/>
            <a:ext cx="12192000" cy="48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151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16F7-3F24-D311-2C03-BAF912DEA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84188D-BF57-2981-5EEF-E31003E0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6" y="365494"/>
            <a:ext cx="11296867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76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D5D64-3AB1-4947-7396-B11D3ADA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1" y="642886"/>
            <a:ext cx="10809145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3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3E251-C785-0DA6-776D-2E2185E5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078D11-3160-286D-9AE5-AED4A1A1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14AE1-89DC-303C-1842-2E149897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7" y="791954"/>
            <a:ext cx="9925148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81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00FD2-DE12-4E5D-913D-8B998A9E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</a:t>
            </a:r>
            <a:br>
              <a:rPr lang="en-AU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FECFA-6338-894D-C2B7-4B7B0DE4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35" y="1096781"/>
            <a:ext cx="9851990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64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BBFD07-A609-4B5F-0011-3CBA876F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4" y="206984"/>
            <a:ext cx="10882303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97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eme">
  <a:themeElements>
    <a:clrScheme name="Office Theme">
      <a:dk1>
        <a:srgbClr val="000000"/>
      </a:dk1>
      <a:lt1>
        <a:srgbClr val="70B4E6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B4E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B4E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130b93-bbf9-4858-a5fd-39f7d924587c" xsi:nil="true"/>
    <lcf76f155ced4ddcb4097134ff3c332f xmlns="4c386358-8340-429d-b67f-1af9f76e7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3C94D1E76004394807F17223BA314" ma:contentTypeVersion="26" ma:contentTypeDescription="Create a new document." ma:contentTypeScope="" ma:versionID="eef5d7c5d30cfc496609b153753c83ae">
  <xsd:schema xmlns:xsd="http://www.w3.org/2001/XMLSchema" xmlns:xs="http://www.w3.org/2001/XMLSchema" xmlns:p="http://schemas.microsoft.com/office/2006/metadata/properties" xmlns:ns2="4c386358-8340-429d-b67f-1af9f76e74ff" xmlns:ns3="1b130b93-bbf9-4858-a5fd-39f7d924587c" targetNamespace="http://schemas.microsoft.com/office/2006/metadata/properties" ma:root="true" ma:fieldsID="81a7124b231a98bf443fd5114b6e974b" ns2:_="" ns3:_="">
    <xsd:import namespace="4c386358-8340-429d-b67f-1af9f76e74ff"/>
    <xsd:import namespace="1b130b93-bbf9-4858-a5fd-39f7d9245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location" minOccurs="0"/>
                <xsd:element ref="ns2:03ab2a91-f399-45e0-adc5-d8b14736f7cfCountryOrRegion" minOccurs="0"/>
                <xsd:element ref="ns2:03ab2a91-f399-45e0-adc5-d8b14736f7cfState" minOccurs="0"/>
                <xsd:element ref="ns2:03ab2a91-f399-45e0-adc5-d8b14736f7cfCity" minOccurs="0"/>
                <xsd:element ref="ns2:03ab2a91-f399-45e0-adc5-d8b14736f7cfPostalCode" minOccurs="0"/>
                <xsd:element ref="ns2:03ab2a91-f399-45e0-adc5-d8b14736f7cfStreet" minOccurs="0"/>
                <xsd:element ref="ns2:03ab2a91-f399-45e0-adc5-d8b14736f7cfGeoLoc" minOccurs="0"/>
                <xsd:element ref="ns2:03ab2a91-f399-45e0-adc5-d8b14736f7cf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86358-8340-429d-b67f-1af9f76e7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93dfa1a-0d79-45eb-be0b-6e9b4edc8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location" ma:index="26" nillable="true" ma:displayName="File location" ma:format="Dropdown" ma:internalName="Filelocation">
      <xsd:simpleType>
        <xsd:restriction base="dms:Unknown"/>
      </xsd:simpleType>
    </xsd:element>
    <xsd:element name="03ab2a91-f399-45e0-adc5-d8b14736f7cfCountryOrRegion" ma:index="27" nillable="true" ma:displayName="File location: Country/Region" ma:internalName="CountryOrRegion" ma:readOnly="true">
      <xsd:simpleType>
        <xsd:restriction base="dms:Text"/>
      </xsd:simpleType>
    </xsd:element>
    <xsd:element name="03ab2a91-f399-45e0-adc5-d8b14736f7cfState" ma:index="28" nillable="true" ma:displayName="File location: State" ma:internalName="State" ma:readOnly="true">
      <xsd:simpleType>
        <xsd:restriction base="dms:Text"/>
      </xsd:simpleType>
    </xsd:element>
    <xsd:element name="03ab2a91-f399-45e0-adc5-d8b14736f7cfCity" ma:index="29" nillable="true" ma:displayName="File location: City" ma:internalName="City" ma:readOnly="true">
      <xsd:simpleType>
        <xsd:restriction base="dms:Text"/>
      </xsd:simpleType>
    </xsd:element>
    <xsd:element name="03ab2a91-f399-45e0-adc5-d8b14736f7cfPostalCode" ma:index="30" nillable="true" ma:displayName="File location: Postal Code" ma:internalName="PostalCode" ma:readOnly="true">
      <xsd:simpleType>
        <xsd:restriction base="dms:Text"/>
      </xsd:simpleType>
    </xsd:element>
    <xsd:element name="03ab2a91-f399-45e0-adc5-d8b14736f7cfStreet" ma:index="31" nillable="true" ma:displayName="File location: Street" ma:internalName="Street" ma:readOnly="true">
      <xsd:simpleType>
        <xsd:restriction base="dms:Text"/>
      </xsd:simpleType>
    </xsd:element>
    <xsd:element name="03ab2a91-f399-45e0-adc5-d8b14736f7cfGeoLoc" ma:index="32" nillable="true" ma:displayName="File location: Coordinates" ma:internalName="GeoLoc" ma:readOnly="true">
      <xsd:simpleType>
        <xsd:restriction base="dms:Unknown"/>
      </xsd:simpleType>
    </xsd:element>
    <xsd:element name="03ab2a91-f399-45e0-adc5-d8b14736f7cfDispName" ma:index="33" nillable="true" ma:displayName="File location: Na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0b93-bbf9-4858-a5fd-39f7d9245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f60b14-1208-4591-913f-d2d81166c252}" ma:internalName="TaxCatchAll" ma:showField="CatchAllData" ma:web="1b130b93-bbf9-4858-a5fd-39f7d92458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32EFB-A43F-494F-8CDA-82502E3F27F0}">
  <ds:schemaRefs>
    <ds:schemaRef ds:uri="http://schemas.microsoft.com/office/2006/metadata/properties"/>
    <ds:schemaRef ds:uri="http://schemas.microsoft.com/office/infopath/2007/PartnerControls"/>
    <ds:schemaRef ds:uri="1b130b93-bbf9-4858-a5fd-39f7d924587c"/>
    <ds:schemaRef ds:uri="4c386358-8340-429d-b67f-1af9f76e74ff"/>
  </ds:schemaRefs>
</ds:datastoreItem>
</file>

<file path=customXml/itemProps2.xml><?xml version="1.0" encoding="utf-8"?>
<ds:datastoreItem xmlns:ds="http://schemas.openxmlformats.org/officeDocument/2006/customXml" ds:itemID="{D3D5BE5D-8077-4284-8386-0F105A4C0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D3031-02E3-4874-ABFC-998322A49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86358-8340-429d-b67f-1af9f76e74ff"/>
    <ds:schemaRef ds:uri="1b130b93-bbf9-4858-a5fd-39f7d9245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2567</Words>
  <Application>Microsoft Office PowerPoint</Application>
  <PresentationFormat>Widescreen</PresentationFormat>
  <Paragraphs>78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World</vt:lpstr>
      <vt:lpstr>Theme</vt:lpstr>
      <vt:lpstr>PowerPoint Presentation</vt:lpstr>
      <vt:lpstr>DISCLOSURE STATEMENT</vt:lpstr>
      <vt:lpstr>AGENDA</vt:lpstr>
      <vt:lpstr>BACKGROUND </vt:lpstr>
      <vt:lpstr>PowerPoint Presentation</vt:lpstr>
      <vt:lpstr>PowerPoint Presentation</vt:lpstr>
      <vt:lpstr>METHODS 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title here title here title here</dc:title>
  <dc:creator>Steve Shaw</dc:creator>
  <cp:lastModifiedBy>Helen Nde</cp:lastModifiedBy>
  <cp:revision>169</cp:revision>
  <dcterms:modified xsi:type="dcterms:W3CDTF">2026-04-28T05:13:20Z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0x0101004C53C94D1E76004394807F17223BA314</vt:lpwstr>
  </property>
  <property fmtid="{D5CDD505-2E9C-101B-9397-08002B2CF9AE}" pid="3" name="MediaServiceImageTags">
    <vt:lpwstr/>
  </property>
</Properties>
</file>