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637" r:id="rId2"/>
    <p:sldId id="612" r:id="rId3"/>
    <p:sldId id="326" r:id="rId4"/>
    <p:sldId id="613" r:id="rId5"/>
    <p:sldId id="616" r:id="rId6"/>
    <p:sldId id="614" r:id="rId7"/>
    <p:sldId id="618" r:id="rId8"/>
    <p:sldId id="278" r:id="rId9"/>
    <p:sldId id="623" r:id="rId10"/>
    <p:sldId id="622" r:id="rId11"/>
    <p:sldId id="620" r:id="rId12"/>
    <p:sldId id="624" r:id="rId13"/>
    <p:sldId id="621" r:id="rId14"/>
    <p:sldId id="625" r:id="rId15"/>
    <p:sldId id="626" r:id="rId16"/>
    <p:sldId id="628" r:id="rId17"/>
    <p:sldId id="627" r:id="rId18"/>
    <p:sldId id="629" r:id="rId19"/>
    <p:sldId id="630" r:id="rId20"/>
    <p:sldId id="631" r:id="rId21"/>
    <p:sldId id="632" r:id="rId22"/>
    <p:sldId id="636" r:id="rId23"/>
    <p:sldId id="63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58"/>
    <p:restoredTop sz="94674"/>
  </p:normalViewPr>
  <p:slideViewPr>
    <p:cSldViewPr snapToGrid="0" snapToObjects="1">
      <p:cViewPr varScale="1">
        <p:scale>
          <a:sx n="124" d="100"/>
          <a:sy n="124" d="100"/>
        </p:scale>
        <p:origin x="54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9BFA8A-12F9-844E-AD04-06D098A47507}" type="datetimeFigureOut">
              <a:rPr lang="en-US" smtClean="0"/>
              <a:t>3/28/24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F592EF-60E6-864A-B92C-0EB4A20268A2}" type="slidenum">
              <a:rPr lang="en-US" smtClean="0"/>
              <a:t>‹#›</a:t>
            </a:fld>
            <a:endParaRPr lang="en-US"/>
          </a:p>
        </p:txBody>
      </p:sp>
    </p:spTree>
    <p:extLst>
      <p:ext uri="{BB962C8B-B14F-4D97-AF65-F5344CB8AC3E}">
        <p14:creationId xmlns:p14="http://schemas.microsoft.com/office/powerpoint/2010/main" val="3964340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65486C7-C23F-4BAC-BEFC-93E6A8D1C939}" type="slidenum">
              <a:rPr lang="en-US" smtClean="0"/>
              <a:pPr>
                <a:defRPr/>
              </a:pPr>
              <a:t>2</a:t>
            </a:fld>
            <a:endParaRPr lang="en-US" dirty="0"/>
          </a:p>
        </p:txBody>
      </p:sp>
    </p:spTree>
    <p:extLst>
      <p:ext uri="{BB962C8B-B14F-4D97-AF65-F5344CB8AC3E}">
        <p14:creationId xmlns:p14="http://schemas.microsoft.com/office/powerpoint/2010/main" val="845679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91F3A-1D2F-A143-99DA-8655ED96DE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9D1F0D-6658-EF43-8EA2-7FC8F337C8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E5B2B58-8E2D-6B45-B7AE-36DE9B7F74F6}"/>
              </a:ext>
            </a:extLst>
          </p:cNvPr>
          <p:cNvSpPr>
            <a:spLocks noGrp="1"/>
          </p:cNvSpPr>
          <p:nvPr>
            <p:ph type="dt" sz="half" idx="10"/>
          </p:nvPr>
        </p:nvSpPr>
        <p:spPr/>
        <p:txBody>
          <a:bodyPr/>
          <a:lstStyle/>
          <a:p>
            <a:fld id="{22422975-7C30-B049-AAA1-4775F17CAF22}" type="datetimeFigureOut">
              <a:rPr lang="en-US" smtClean="0"/>
              <a:t>3/28/24</a:t>
            </a:fld>
            <a:endParaRPr lang="en-US"/>
          </a:p>
        </p:txBody>
      </p:sp>
      <p:sp>
        <p:nvSpPr>
          <p:cNvPr id="5" name="Footer Placeholder 4">
            <a:extLst>
              <a:ext uri="{FF2B5EF4-FFF2-40B4-BE49-F238E27FC236}">
                <a16:creationId xmlns:a16="http://schemas.microsoft.com/office/drawing/2014/main" id="{BF358E4D-EBD8-FF43-BA0F-8879EB6C09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783324-BD0E-AF42-97F6-DC53C71F4FCE}"/>
              </a:ext>
            </a:extLst>
          </p:cNvPr>
          <p:cNvSpPr>
            <a:spLocks noGrp="1"/>
          </p:cNvSpPr>
          <p:nvPr>
            <p:ph type="sldNum" sz="quarter" idx="12"/>
          </p:nvPr>
        </p:nvSpPr>
        <p:spPr/>
        <p:txBody>
          <a:bodyPr/>
          <a:lstStyle/>
          <a:p>
            <a:fld id="{038049AA-0A0F-7548-9BEF-B3C1C054F0FD}" type="slidenum">
              <a:rPr lang="en-US" smtClean="0"/>
              <a:t>‹#›</a:t>
            </a:fld>
            <a:endParaRPr lang="en-US"/>
          </a:p>
        </p:txBody>
      </p:sp>
    </p:spTree>
    <p:extLst>
      <p:ext uri="{BB962C8B-B14F-4D97-AF65-F5344CB8AC3E}">
        <p14:creationId xmlns:p14="http://schemas.microsoft.com/office/powerpoint/2010/main" val="1556713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FF7EA-B582-8447-AE02-446AA097C1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4AFF68C-97D8-7347-8CAB-303ECFC7B42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B0A295-D25B-0A47-8BDE-129BA530FF42}"/>
              </a:ext>
            </a:extLst>
          </p:cNvPr>
          <p:cNvSpPr>
            <a:spLocks noGrp="1"/>
          </p:cNvSpPr>
          <p:nvPr>
            <p:ph type="dt" sz="half" idx="10"/>
          </p:nvPr>
        </p:nvSpPr>
        <p:spPr/>
        <p:txBody>
          <a:bodyPr/>
          <a:lstStyle/>
          <a:p>
            <a:fld id="{22422975-7C30-B049-AAA1-4775F17CAF22}" type="datetimeFigureOut">
              <a:rPr lang="en-US" smtClean="0"/>
              <a:t>3/28/24</a:t>
            </a:fld>
            <a:endParaRPr lang="en-US"/>
          </a:p>
        </p:txBody>
      </p:sp>
      <p:sp>
        <p:nvSpPr>
          <p:cNvPr id="5" name="Footer Placeholder 4">
            <a:extLst>
              <a:ext uri="{FF2B5EF4-FFF2-40B4-BE49-F238E27FC236}">
                <a16:creationId xmlns:a16="http://schemas.microsoft.com/office/drawing/2014/main" id="{0D3115AB-36EC-184E-AD84-D1BD2EA9DA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FA215E-2FEA-0C4B-9C9A-67D66EE25F89}"/>
              </a:ext>
            </a:extLst>
          </p:cNvPr>
          <p:cNvSpPr>
            <a:spLocks noGrp="1"/>
          </p:cNvSpPr>
          <p:nvPr>
            <p:ph type="sldNum" sz="quarter" idx="12"/>
          </p:nvPr>
        </p:nvSpPr>
        <p:spPr/>
        <p:txBody>
          <a:bodyPr/>
          <a:lstStyle/>
          <a:p>
            <a:fld id="{038049AA-0A0F-7548-9BEF-B3C1C054F0FD}" type="slidenum">
              <a:rPr lang="en-US" smtClean="0"/>
              <a:t>‹#›</a:t>
            </a:fld>
            <a:endParaRPr lang="en-US"/>
          </a:p>
        </p:txBody>
      </p:sp>
    </p:spTree>
    <p:extLst>
      <p:ext uri="{BB962C8B-B14F-4D97-AF65-F5344CB8AC3E}">
        <p14:creationId xmlns:p14="http://schemas.microsoft.com/office/powerpoint/2010/main" val="3380115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802962-F6B8-F14C-B2CC-C4FC6036A1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ECB978-2EBE-F54D-8D16-4B475051611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43943A-AD12-AA42-85D2-478088499B58}"/>
              </a:ext>
            </a:extLst>
          </p:cNvPr>
          <p:cNvSpPr>
            <a:spLocks noGrp="1"/>
          </p:cNvSpPr>
          <p:nvPr>
            <p:ph type="dt" sz="half" idx="10"/>
          </p:nvPr>
        </p:nvSpPr>
        <p:spPr/>
        <p:txBody>
          <a:bodyPr/>
          <a:lstStyle/>
          <a:p>
            <a:fld id="{22422975-7C30-B049-AAA1-4775F17CAF22}" type="datetimeFigureOut">
              <a:rPr lang="en-US" smtClean="0"/>
              <a:t>3/28/24</a:t>
            </a:fld>
            <a:endParaRPr lang="en-US"/>
          </a:p>
        </p:txBody>
      </p:sp>
      <p:sp>
        <p:nvSpPr>
          <p:cNvPr id="5" name="Footer Placeholder 4">
            <a:extLst>
              <a:ext uri="{FF2B5EF4-FFF2-40B4-BE49-F238E27FC236}">
                <a16:creationId xmlns:a16="http://schemas.microsoft.com/office/drawing/2014/main" id="{7C5AD6F6-4B37-D84E-A85F-7EFD35EDB0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D8125B-4E95-D44D-884D-9A921461213C}"/>
              </a:ext>
            </a:extLst>
          </p:cNvPr>
          <p:cNvSpPr>
            <a:spLocks noGrp="1"/>
          </p:cNvSpPr>
          <p:nvPr>
            <p:ph type="sldNum" sz="quarter" idx="12"/>
          </p:nvPr>
        </p:nvSpPr>
        <p:spPr/>
        <p:txBody>
          <a:bodyPr/>
          <a:lstStyle/>
          <a:p>
            <a:fld id="{038049AA-0A0F-7548-9BEF-B3C1C054F0FD}" type="slidenum">
              <a:rPr lang="en-US" smtClean="0"/>
              <a:t>‹#›</a:t>
            </a:fld>
            <a:endParaRPr lang="en-US"/>
          </a:p>
        </p:txBody>
      </p:sp>
    </p:spTree>
    <p:extLst>
      <p:ext uri="{BB962C8B-B14F-4D97-AF65-F5344CB8AC3E}">
        <p14:creationId xmlns:p14="http://schemas.microsoft.com/office/powerpoint/2010/main" val="3448598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24C97-6E32-4844-B403-9D151F019C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FC510C-8089-6D43-9C4F-79BDF7E3212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052FCC-8B94-A44C-BD61-E6698DDA69A1}"/>
              </a:ext>
            </a:extLst>
          </p:cNvPr>
          <p:cNvSpPr>
            <a:spLocks noGrp="1"/>
          </p:cNvSpPr>
          <p:nvPr>
            <p:ph type="dt" sz="half" idx="10"/>
          </p:nvPr>
        </p:nvSpPr>
        <p:spPr/>
        <p:txBody>
          <a:bodyPr/>
          <a:lstStyle/>
          <a:p>
            <a:fld id="{22422975-7C30-B049-AAA1-4775F17CAF22}" type="datetimeFigureOut">
              <a:rPr lang="en-US" smtClean="0"/>
              <a:t>3/28/24</a:t>
            </a:fld>
            <a:endParaRPr lang="en-US"/>
          </a:p>
        </p:txBody>
      </p:sp>
      <p:sp>
        <p:nvSpPr>
          <p:cNvPr id="5" name="Footer Placeholder 4">
            <a:extLst>
              <a:ext uri="{FF2B5EF4-FFF2-40B4-BE49-F238E27FC236}">
                <a16:creationId xmlns:a16="http://schemas.microsoft.com/office/drawing/2014/main" id="{ECA2D7CA-03FE-3C45-B1AC-F5D7A4FDA5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FF7A92-C7AF-974B-80AA-8CA934280EC9}"/>
              </a:ext>
            </a:extLst>
          </p:cNvPr>
          <p:cNvSpPr>
            <a:spLocks noGrp="1"/>
          </p:cNvSpPr>
          <p:nvPr>
            <p:ph type="sldNum" sz="quarter" idx="12"/>
          </p:nvPr>
        </p:nvSpPr>
        <p:spPr/>
        <p:txBody>
          <a:bodyPr/>
          <a:lstStyle/>
          <a:p>
            <a:fld id="{038049AA-0A0F-7548-9BEF-B3C1C054F0FD}" type="slidenum">
              <a:rPr lang="en-US" smtClean="0"/>
              <a:t>‹#›</a:t>
            </a:fld>
            <a:endParaRPr lang="en-US"/>
          </a:p>
        </p:txBody>
      </p:sp>
    </p:spTree>
    <p:extLst>
      <p:ext uri="{BB962C8B-B14F-4D97-AF65-F5344CB8AC3E}">
        <p14:creationId xmlns:p14="http://schemas.microsoft.com/office/powerpoint/2010/main" val="3238840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98160-6B90-564A-B267-E13FCEE59A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30615F-C69C-2744-BCB2-8489616042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685CD29-5CB5-B041-BFEE-6FFA594E4394}"/>
              </a:ext>
            </a:extLst>
          </p:cNvPr>
          <p:cNvSpPr>
            <a:spLocks noGrp="1"/>
          </p:cNvSpPr>
          <p:nvPr>
            <p:ph type="dt" sz="half" idx="10"/>
          </p:nvPr>
        </p:nvSpPr>
        <p:spPr/>
        <p:txBody>
          <a:bodyPr/>
          <a:lstStyle/>
          <a:p>
            <a:fld id="{22422975-7C30-B049-AAA1-4775F17CAF22}" type="datetimeFigureOut">
              <a:rPr lang="en-US" smtClean="0"/>
              <a:t>3/28/24</a:t>
            </a:fld>
            <a:endParaRPr lang="en-US"/>
          </a:p>
        </p:txBody>
      </p:sp>
      <p:sp>
        <p:nvSpPr>
          <p:cNvPr id="5" name="Footer Placeholder 4">
            <a:extLst>
              <a:ext uri="{FF2B5EF4-FFF2-40B4-BE49-F238E27FC236}">
                <a16:creationId xmlns:a16="http://schemas.microsoft.com/office/drawing/2014/main" id="{35BDA7A2-1E23-3543-8798-E6160EC561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79C8C9-8050-F94B-AC9A-41370D0EE1DD}"/>
              </a:ext>
            </a:extLst>
          </p:cNvPr>
          <p:cNvSpPr>
            <a:spLocks noGrp="1"/>
          </p:cNvSpPr>
          <p:nvPr>
            <p:ph type="sldNum" sz="quarter" idx="12"/>
          </p:nvPr>
        </p:nvSpPr>
        <p:spPr/>
        <p:txBody>
          <a:bodyPr/>
          <a:lstStyle/>
          <a:p>
            <a:fld id="{038049AA-0A0F-7548-9BEF-B3C1C054F0FD}" type="slidenum">
              <a:rPr lang="en-US" smtClean="0"/>
              <a:t>‹#›</a:t>
            </a:fld>
            <a:endParaRPr lang="en-US"/>
          </a:p>
        </p:txBody>
      </p:sp>
    </p:spTree>
    <p:extLst>
      <p:ext uri="{BB962C8B-B14F-4D97-AF65-F5344CB8AC3E}">
        <p14:creationId xmlns:p14="http://schemas.microsoft.com/office/powerpoint/2010/main" val="3700669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3BDAD-FAC8-F94D-972C-84CB35E4F1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6C9FE2-AF8E-5C4B-B7F7-A6B09C7BE2F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8703F2-4BF4-8E4E-8FE1-662804580E8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C56474-3278-B541-92A9-7A2475F74F4B}"/>
              </a:ext>
            </a:extLst>
          </p:cNvPr>
          <p:cNvSpPr>
            <a:spLocks noGrp="1"/>
          </p:cNvSpPr>
          <p:nvPr>
            <p:ph type="dt" sz="half" idx="10"/>
          </p:nvPr>
        </p:nvSpPr>
        <p:spPr/>
        <p:txBody>
          <a:bodyPr/>
          <a:lstStyle/>
          <a:p>
            <a:fld id="{22422975-7C30-B049-AAA1-4775F17CAF22}" type="datetimeFigureOut">
              <a:rPr lang="en-US" smtClean="0"/>
              <a:t>3/28/24</a:t>
            </a:fld>
            <a:endParaRPr lang="en-US"/>
          </a:p>
        </p:txBody>
      </p:sp>
      <p:sp>
        <p:nvSpPr>
          <p:cNvPr id="6" name="Footer Placeholder 5">
            <a:extLst>
              <a:ext uri="{FF2B5EF4-FFF2-40B4-BE49-F238E27FC236}">
                <a16:creationId xmlns:a16="http://schemas.microsoft.com/office/drawing/2014/main" id="{6DC2A2DF-9FB5-B34F-9495-FC09C28A82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59E634-7250-E643-B841-810A6D2A293C}"/>
              </a:ext>
            </a:extLst>
          </p:cNvPr>
          <p:cNvSpPr>
            <a:spLocks noGrp="1"/>
          </p:cNvSpPr>
          <p:nvPr>
            <p:ph type="sldNum" sz="quarter" idx="12"/>
          </p:nvPr>
        </p:nvSpPr>
        <p:spPr/>
        <p:txBody>
          <a:bodyPr/>
          <a:lstStyle/>
          <a:p>
            <a:fld id="{038049AA-0A0F-7548-9BEF-B3C1C054F0FD}" type="slidenum">
              <a:rPr lang="en-US" smtClean="0"/>
              <a:t>‹#›</a:t>
            </a:fld>
            <a:endParaRPr lang="en-US"/>
          </a:p>
        </p:txBody>
      </p:sp>
    </p:spTree>
    <p:extLst>
      <p:ext uri="{BB962C8B-B14F-4D97-AF65-F5344CB8AC3E}">
        <p14:creationId xmlns:p14="http://schemas.microsoft.com/office/powerpoint/2010/main" val="2551351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6D869-6672-054D-912B-22927EA0E2B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2AF46D-5850-EA47-83E4-3901E04243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CE2E783-E975-F540-BB90-402CE2A016C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51FD2F-5CA0-3C49-9C7F-1FC7FE5E9A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65C62EF-1803-4B45-8FD3-76469D8D28D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08AD17-487D-D44D-9D94-EAC71375A7BB}"/>
              </a:ext>
            </a:extLst>
          </p:cNvPr>
          <p:cNvSpPr>
            <a:spLocks noGrp="1"/>
          </p:cNvSpPr>
          <p:nvPr>
            <p:ph type="dt" sz="half" idx="10"/>
          </p:nvPr>
        </p:nvSpPr>
        <p:spPr/>
        <p:txBody>
          <a:bodyPr/>
          <a:lstStyle/>
          <a:p>
            <a:fld id="{22422975-7C30-B049-AAA1-4775F17CAF22}" type="datetimeFigureOut">
              <a:rPr lang="en-US" smtClean="0"/>
              <a:t>3/28/24</a:t>
            </a:fld>
            <a:endParaRPr lang="en-US"/>
          </a:p>
        </p:txBody>
      </p:sp>
      <p:sp>
        <p:nvSpPr>
          <p:cNvPr id="8" name="Footer Placeholder 7">
            <a:extLst>
              <a:ext uri="{FF2B5EF4-FFF2-40B4-BE49-F238E27FC236}">
                <a16:creationId xmlns:a16="http://schemas.microsoft.com/office/drawing/2014/main" id="{AD6CA481-7554-9442-8DD0-2DE5227971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1D29135-1B48-B748-A473-BDB36F9EC8A8}"/>
              </a:ext>
            </a:extLst>
          </p:cNvPr>
          <p:cNvSpPr>
            <a:spLocks noGrp="1"/>
          </p:cNvSpPr>
          <p:nvPr>
            <p:ph type="sldNum" sz="quarter" idx="12"/>
          </p:nvPr>
        </p:nvSpPr>
        <p:spPr/>
        <p:txBody>
          <a:bodyPr/>
          <a:lstStyle/>
          <a:p>
            <a:fld id="{038049AA-0A0F-7548-9BEF-B3C1C054F0FD}" type="slidenum">
              <a:rPr lang="en-US" smtClean="0"/>
              <a:t>‹#›</a:t>
            </a:fld>
            <a:endParaRPr lang="en-US"/>
          </a:p>
        </p:txBody>
      </p:sp>
    </p:spTree>
    <p:extLst>
      <p:ext uri="{BB962C8B-B14F-4D97-AF65-F5344CB8AC3E}">
        <p14:creationId xmlns:p14="http://schemas.microsoft.com/office/powerpoint/2010/main" val="3589126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D6973-2713-5441-9E83-9295FE9CF8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990717-C61B-5546-ACA2-80536DFBA560}"/>
              </a:ext>
            </a:extLst>
          </p:cNvPr>
          <p:cNvSpPr>
            <a:spLocks noGrp="1"/>
          </p:cNvSpPr>
          <p:nvPr>
            <p:ph type="dt" sz="half" idx="10"/>
          </p:nvPr>
        </p:nvSpPr>
        <p:spPr/>
        <p:txBody>
          <a:bodyPr/>
          <a:lstStyle/>
          <a:p>
            <a:fld id="{22422975-7C30-B049-AAA1-4775F17CAF22}" type="datetimeFigureOut">
              <a:rPr lang="en-US" smtClean="0"/>
              <a:t>3/28/24</a:t>
            </a:fld>
            <a:endParaRPr lang="en-US"/>
          </a:p>
        </p:txBody>
      </p:sp>
      <p:sp>
        <p:nvSpPr>
          <p:cNvPr id="4" name="Footer Placeholder 3">
            <a:extLst>
              <a:ext uri="{FF2B5EF4-FFF2-40B4-BE49-F238E27FC236}">
                <a16:creationId xmlns:a16="http://schemas.microsoft.com/office/drawing/2014/main" id="{3DD37362-2840-8D4A-A167-928300283F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AA78FBF-8387-4440-B9C2-8A998FCDF5BB}"/>
              </a:ext>
            </a:extLst>
          </p:cNvPr>
          <p:cNvSpPr>
            <a:spLocks noGrp="1"/>
          </p:cNvSpPr>
          <p:nvPr>
            <p:ph type="sldNum" sz="quarter" idx="12"/>
          </p:nvPr>
        </p:nvSpPr>
        <p:spPr/>
        <p:txBody>
          <a:bodyPr/>
          <a:lstStyle/>
          <a:p>
            <a:fld id="{038049AA-0A0F-7548-9BEF-B3C1C054F0FD}" type="slidenum">
              <a:rPr lang="en-US" smtClean="0"/>
              <a:t>‹#›</a:t>
            </a:fld>
            <a:endParaRPr lang="en-US"/>
          </a:p>
        </p:txBody>
      </p:sp>
    </p:spTree>
    <p:extLst>
      <p:ext uri="{BB962C8B-B14F-4D97-AF65-F5344CB8AC3E}">
        <p14:creationId xmlns:p14="http://schemas.microsoft.com/office/powerpoint/2010/main" val="160174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1A4132-C285-A743-94DE-920235AC1D45}"/>
              </a:ext>
            </a:extLst>
          </p:cNvPr>
          <p:cNvSpPr>
            <a:spLocks noGrp="1"/>
          </p:cNvSpPr>
          <p:nvPr>
            <p:ph type="dt" sz="half" idx="10"/>
          </p:nvPr>
        </p:nvSpPr>
        <p:spPr/>
        <p:txBody>
          <a:bodyPr/>
          <a:lstStyle/>
          <a:p>
            <a:fld id="{22422975-7C30-B049-AAA1-4775F17CAF22}" type="datetimeFigureOut">
              <a:rPr lang="en-US" smtClean="0"/>
              <a:t>3/28/24</a:t>
            </a:fld>
            <a:endParaRPr lang="en-US"/>
          </a:p>
        </p:txBody>
      </p:sp>
      <p:sp>
        <p:nvSpPr>
          <p:cNvPr id="3" name="Footer Placeholder 2">
            <a:extLst>
              <a:ext uri="{FF2B5EF4-FFF2-40B4-BE49-F238E27FC236}">
                <a16:creationId xmlns:a16="http://schemas.microsoft.com/office/drawing/2014/main" id="{0A18794C-93F4-DE4A-A0AA-1CCC01B5ACE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2A8A14-9331-0F4E-B9A4-3C8AEAD11C2C}"/>
              </a:ext>
            </a:extLst>
          </p:cNvPr>
          <p:cNvSpPr>
            <a:spLocks noGrp="1"/>
          </p:cNvSpPr>
          <p:nvPr>
            <p:ph type="sldNum" sz="quarter" idx="12"/>
          </p:nvPr>
        </p:nvSpPr>
        <p:spPr/>
        <p:txBody>
          <a:bodyPr/>
          <a:lstStyle/>
          <a:p>
            <a:fld id="{038049AA-0A0F-7548-9BEF-B3C1C054F0FD}" type="slidenum">
              <a:rPr lang="en-US" smtClean="0"/>
              <a:t>‹#›</a:t>
            </a:fld>
            <a:endParaRPr lang="en-US"/>
          </a:p>
        </p:txBody>
      </p:sp>
    </p:spTree>
    <p:extLst>
      <p:ext uri="{BB962C8B-B14F-4D97-AF65-F5344CB8AC3E}">
        <p14:creationId xmlns:p14="http://schemas.microsoft.com/office/powerpoint/2010/main" val="4025555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3BB17-48F0-A341-B7A7-51B781204B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E9114A-0EB4-F840-AD79-A62A904E84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C35058-1977-C040-B49A-D6A5276BFA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C9F0AEA-D2BC-F343-B1FC-0A03FCC3F349}"/>
              </a:ext>
            </a:extLst>
          </p:cNvPr>
          <p:cNvSpPr>
            <a:spLocks noGrp="1"/>
          </p:cNvSpPr>
          <p:nvPr>
            <p:ph type="dt" sz="half" idx="10"/>
          </p:nvPr>
        </p:nvSpPr>
        <p:spPr/>
        <p:txBody>
          <a:bodyPr/>
          <a:lstStyle/>
          <a:p>
            <a:fld id="{22422975-7C30-B049-AAA1-4775F17CAF22}" type="datetimeFigureOut">
              <a:rPr lang="en-US" smtClean="0"/>
              <a:t>3/28/24</a:t>
            </a:fld>
            <a:endParaRPr lang="en-US"/>
          </a:p>
        </p:txBody>
      </p:sp>
      <p:sp>
        <p:nvSpPr>
          <p:cNvPr id="6" name="Footer Placeholder 5">
            <a:extLst>
              <a:ext uri="{FF2B5EF4-FFF2-40B4-BE49-F238E27FC236}">
                <a16:creationId xmlns:a16="http://schemas.microsoft.com/office/drawing/2014/main" id="{2156EF15-5B22-5B46-96D2-5EACB03809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432E4B-D5DE-8740-ADB5-70567645511F}"/>
              </a:ext>
            </a:extLst>
          </p:cNvPr>
          <p:cNvSpPr>
            <a:spLocks noGrp="1"/>
          </p:cNvSpPr>
          <p:nvPr>
            <p:ph type="sldNum" sz="quarter" idx="12"/>
          </p:nvPr>
        </p:nvSpPr>
        <p:spPr/>
        <p:txBody>
          <a:bodyPr/>
          <a:lstStyle/>
          <a:p>
            <a:fld id="{038049AA-0A0F-7548-9BEF-B3C1C054F0FD}" type="slidenum">
              <a:rPr lang="en-US" smtClean="0"/>
              <a:t>‹#›</a:t>
            </a:fld>
            <a:endParaRPr lang="en-US"/>
          </a:p>
        </p:txBody>
      </p:sp>
    </p:spTree>
    <p:extLst>
      <p:ext uri="{BB962C8B-B14F-4D97-AF65-F5344CB8AC3E}">
        <p14:creationId xmlns:p14="http://schemas.microsoft.com/office/powerpoint/2010/main" val="3081676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3F716-CC42-0C41-B5E2-12437821E7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EA3997-616A-914C-BFEE-5477284435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5DF687A-02C3-3743-933A-01E2E6C0BA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E0B7FC8-F99B-6A43-91A0-8AC649D280D8}"/>
              </a:ext>
            </a:extLst>
          </p:cNvPr>
          <p:cNvSpPr>
            <a:spLocks noGrp="1"/>
          </p:cNvSpPr>
          <p:nvPr>
            <p:ph type="dt" sz="half" idx="10"/>
          </p:nvPr>
        </p:nvSpPr>
        <p:spPr/>
        <p:txBody>
          <a:bodyPr/>
          <a:lstStyle/>
          <a:p>
            <a:fld id="{22422975-7C30-B049-AAA1-4775F17CAF22}" type="datetimeFigureOut">
              <a:rPr lang="en-US" smtClean="0"/>
              <a:t>3/28/24</a:t>
            </a:fld>
            <a:endParaRPr lang="en-US"/>
          </a:p>
        </p:txBody>
      </p:sp>
      <p:sp>
        <p:nvSpPr>
          <p:cNvPr id="6" name="Footer Placeholder 5">
            <a:extLst>
              <a:ext uri="{FF2B5EF4-FFF2-40B4-BE49-F238E27FC236}">
                <a16:creationId xmlns:a16="http://schemas.microsoft.com/office/drawing/2014/main" id="{23674D8B-56D7-B84D-9101-8CD0DD0FB8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CABF11-0204-2947-BBB3-B8AD0D1EC7FA}"/>
              </a:ext>
            </a:extLst>
          </p:cNvPr>
          <p:cNvSpPr>
            <a:spLocks noGrp="1"/>
          </p:cNvSpPr>
          <p:nvPr>
            <p:ph type="sldNum" sz="quarter" idx="12"/>
          </p:nvPr>
        </p:nvSpPr>
        <p:spPr/>
        <p:txBody>
          <a:bodyPr/>
          <a:lstStyle/>
          <a:p>
            <a:fld id="{038049AA-0A0F-7548-9BEF-B3C1C054F0FD}" type="slidenum">
              <a:rPr lang="en-US" smtClean="0"/>
              <a:t>‹#›</a:t>
            </a:fld>
            <a:endParaRPr lang="en-US"/>
          </a:p>
        </p:txBody>
      </p:sp>
    </p:spTree>
    <p:extLst>
      <p:ext uri="{BB962C8B-B14F-4D97-AF65-F5344CB8AC3E}">
        <p14:creationId xmlns:p14="http://schemas.microsoft.com/office/powerpoint/2010/main" val="1929596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899420-CA2C-8742-8816-42CD948D64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B1B23C-86C5-EB41-8781-BF15E8ED79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B5E6CA-1F76-454E-B994-6A129AB81E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422975-7C30-B049-AAA1-4775F17CAF22}" type="datetimeFigureOut">
              <a:rPr lang="en-US" smtClean="0"/>
              <a:t>3/28/24</a:t>
            </a:fld>
            <a:endParaRPr lang="en-US"/>
          </a:p>
        </p:txBody>
      </p:sp>
      <p:sp>
        <p:nvSpPr>
          <p:cNvPr id="5" name="Footer Placeholder 4">
            <a:extLst>
              <a:ext uri="{FF2B5EF4-FFF2-40B4-BE49-F238E27FC236}">
                <a16:creationId xmlns:a16="http://schemas.microsoft.com/office/drawing/2014/main" id="{96F20F03-4BE8-D343-8550-8264A3D6CB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5590BD-6F7C-7A4C-9E99-A679B2F2A6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8049AA-0A0F-7548-9BEF-B3C1C054F0FD}" type="slidenum">
              <a:rPr lang="en-US" smtClean="0"/>
              <a:t>‹#›</a:t>
            </a:fld>
            <a:endParaRPr lang="en-US"/>
          </a:p>
        </p:txBody>
      </p:sp>
    </p:spTree>
    <p:extLst>
      <p:ext uri="{BB962C8B-B14F-4D97-AF65-F5344CB8AC3E}">
        <p14:creationId xmlns:p14="http://schemas.microsoft.com/office/powerpoint/2010/main" val="29099092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iwg.devguard.com/trac/redcap/"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ACD8F5-B306-AC1E-B402-2DCE7A58BA43}"/>
              </a:ext>
            </a:extLst>
          </p:cNvPr>
          <p:cNvSpPr>
            <a:spLocks noGrp="1"/>
          </p:cNvSpPr>
          <p:nvPr>
            <p:ph type="ctrTitle"/>
          </p:nvPr>
        </p:nvSpPr>
        <p:spPr/>
        <p:txBody>
          <a:bodyPr/>
          <a:lstStyle/>
          <a:p>
            <a:r>
              <a:rPr lang="en-US" sz="6000" dirty="0" err="1"/>
              <a:t>REDCap</a:t>
            </a:r>
            <a:r>
              <a:rPr lang="en-US" sz="6000" dirty="0"/>
              <a:t> System Training</a:t>
            </a:r>
            <a:endParaRPr lang="en-US" dirty="0"/>
          </a:p>
        </p:txBody>
      </p:sp>
      <p:pic>
        <p:nvPicPr>
          <p:cNvPr id="6" name="Picture 5">
            <a:extLst>
              <a:ext uri="{FF2B5EF4-FFF2-40B4-BE49-F238E27FC236}">
                <a16:creationId xmlns:a16="http://schemas.microsoft.com/office/drawing/2014/main" id="{28562D44-42C0-B9D9-7889-43D1EEFE2D3B}"/>
              </a:ext>
            </a:extLst>
          </p:cNvPr>
          <p:cNvPicPr>
            <a:picLocks noChangeAspect="1"/>
          </p:cNvPicPr>
          <p:nvPr/>
        </p:nvPicPr>
        <p:blipFill>
          <a:blip r:embed="rId2"/>
          <a:stretch>
            <a:fillRect/>
          </a:stretch>
        </p:blipFill>
        <p:spPr>
          <a:xfrm>
            <a:off x="336123" y="5060785"/>
            <a:ext cx="1728708" cy="1563632"/>
          </a:xfrm>
          <a:prstGeom prst="rect">
            <a:avLst/>
          </a:prstGeom>
        </p:spPr>
      </p:pic>
    </p:spTree>
    <p:extLst>
      <p:ext uri="{BB962C8B-B14F-4D97-AF65-F5344CB8AC3E}">
        <p14:creationId xmlns:p14="http://schemas.microsoft.com/office/powerpoint/2010/main" val="1654041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D422E76-D9D6-1146-8862-33F256EF4EBD}"/>
              </a:ext>
            </a:extLst>
          </p:cNvPr>
          <p:cNvSpPr txBox="1">
            <a:spLocks/>
          </p:cNvSpPr>
          <p:nvPr/>
        </p:nvSpPr>
        <p:spPr>
          <a:xfrm>
            <a:off x="673122" y="149788"/>
            <a:ext cx="10924031" cy="107550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500" dirty="0"/>
              <a:t>The Project Consists of Instruments of Data Collection for the Pilot and they are summarized on the  Dashboard</a:t>
            </a:r>
          </a:p>
        </p:txBody>
      </p:sp>
      <p:pic>
        <p:nvPicPr>
          <p:cNvPr id="4" name="Picture 3">
            <a:extLst>
              <a:ext uri="{FF2B5EF4-FFF2-40B4-BE49-F238E27FC236}">
                <a16:creationId xmlns:a16="http://schemas.microsoft.com/office/drawing/2014/main" id="{B12AD616-BA79-0F4F-9461-2D3B06AF6FF2}"/>
              </a:ext>
            </a:extLst>
          </p:cNvPr>
          <p:cNvPicPr>
            <a:picLocks noChangeAspect="1"/>
          </p:cNvPicPr>
          <p:nvPr/>
        </p:nvPicPr>
        <p:blipFill>
          <a:blip r:embed="rId2"/>
          <a:stretch>
            <a:fillRect/>
          </a:stretch>
        </p:blipFill>
        <p:spPr>
          <a:xfrm>
            <a:off x="157381" y="1328928"/>
            <a:ext cx="5977757" cy="4309872"/>
          </a:xfrm>
          <a:prstGeom prst="rect">
            <a:avLst/>
          </a:prstGeom>
        </p:spPr>
      </p:pic>
      <p:pic>
        <p:nvPicPr>
          <p:cNvPr id="7" name="Picture 6">
            <a:extLst>
              <a:ext uri="{FF2B5EF4-FFF2-40B4-BE49-F238E27FC236}">
                <a16:creationId xmlns:a16="http://schemas.microsoft.com/office/drawing/2014/main" id="{F40655AA-0831-5B43-B412-90A5DB100E52}"/>
              </a:ext>
            </a:extLst>
          </p:cNvPr>
          <p:cNvPicPr>
            <a:picLocks noChangeAspect="1"/>
          </p:cNvPicPr>
          <p:nvPr/>
        </p:nvPicPr>
        <p:blipFill>
          <a:blip r:embed="rId3"/>
          <a:stretch>
            <a:fillRect/>
          </a:stretch>
        </p:blipFill>
        <p:spPr>
          <a:xfrm>
            <a:off x="6221437" y="1328928"/>
            <a:ext cx="5695931" cy="4407408"/>
          </a:xfrm>
          <a:prstGeom prst="rect">
            <a:avLst/>
          </a:prstGeom>
        </p:spPr>
      </p:pic>
      <p:sp>
        <p:nvSpPr>
          <p:cNvPr id="5" name="Title 1">
            <a:extLst>
              <a:ext uri="{FF2B5EF4-FFF2-40B4-BE49-F238E27FC236}">
                <a16:creationId xmlns:a16="http://schemas.microsoft.com/office/drawing/2014/main" id="{A38FE082-4F73-BF4F-BC3E-2377072EF106}"/>
              </a:ext>
            </a:extLst>
          </p:cNvPr>
          <p:cNvSpPr txBox="1">
            <a:spLocks/>
          </p:cNvSpPr>
          <p:nvPr/>
        </p:nvSpPr>
        <p:spPr>
          <a:xfrm>
            <a:off x="206149" y="5541264"/>
            <a:ext cx="11912699" cy="120700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500" dirty="0"/>
              <a:t>The standard use case is to select “Add/Edit Records”</a:t>
            </a:r>
          </a:p>
          <a:p>
            <a:r>
              <a:rPr lang="en-US" sz="3500" dirty="0"/>
              <a:t>from the left panel under “Data Collection”</a:t>
            </a:r>
          </a:p>
        </p:txBody>
      </p:sp>
    </p:spTree>
    <p:extLst>
      <p:ext uri="{BB962C8B-B14F-4D97-AF65-F5344CB8AC3E}">
        <p14:creationId xmlns:p14="http://schemas.microsoft.com/office/powerpoint/2010/main" val="259140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D422E76-D9D6-1146-8862-33F256EF4EBD}"/>
              </a:ext>
            </a:extLst>
          </p:cNvPr>
          <p:cNvSpPr txBox="1">
            <a:spLocks/>
          </p:cNvSpPr>
          <p:nvPr/>
        </p:nvSpPr>
        <p:spPr>
          <a:xfrm>
            <a:off x="831469" y="606988"/>
            <a:ext cx="10862709" cy="1173044"/>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500" dirty="0"/>
              <a:t>New Patients are Added to the System or</a:t>
            </a:r>
          </a:p>
          <a:p>
            <a:r>
              <a:rPr lang="en-US" sz="3500" dirty="0"/>
              <a:t>Existing Patients’ data Edited with new information </a:t>
            </a:r>
          </a:p>
          <a:p>
            <a:r>
              <a:rPr lang="en-US" sz="3500" dirty="0"/>
              <a:t>and Forms as needed/relevant</a:t>
            </a:r>
          </a:p>
          <a:p>
            <a:endParaRPr lang="en-US" sz="3500" dirty="0"/>
          </a:p>
        </p:txBody>
      </p:sp>
      <p:pic>
        <p:nvPicPr>
          <p:cNvPr id="5" name="Picture 4">
            <a:extLst>
              <a:ext uri="{FF2B5EF4-FFF2-40B4-BE49-F238E27FC236}">
                <a16:creationId xmlns:a16="http://schemas.microsoft.com/office/drawing/2014/main" id="{F8DA0826-7D4C-4E4D-810E-2C418F02A20A}"/>
              </a:ext>
            </a:extLst>
          </p:cNvPr>
          <p:cNvPicPr>
            <a:picLocks noChangeAspect="1"/>
          </p:cNvPicPr>
          <p:nvPr/>
        </p:nvPicPr>
        <p:blipFill>
          <a:blip r:embed="rId2"/>
          <a:stretch>
            <a:fillRect/>
          </a:stretch>
        </p:blipFill>
        <p:spPr>
          <a:xfrm>
            <a:off x="6004204" y="1780032"/>
            <a:ext cx="6043468" cy="4462272"/>
          </a:xfrm>
          <a:prstGeom prst="rect">
            <a:avLst/>
          </a:prstGeom>
        </p:spPr>
      </p:pic>
      <p:pic>
        <p:nvPicPr>
          <p:cNvPr id="8" name="Picture 7">
            <a:extLst>
              <a:ext uri="{FF2B5EF4-FFF2-40B4-BE49-F238E27FC236}">
                <a16:creationId xmlns:a16="http://schemas.microsoft.com/office/drawing/2014/main" id="{3BA2BC1D-8A20-044E-B53F-340F7B922F85}"/>
              </a:ext>
            </a:extLst>
          </p:cNvPr>
          <p:cNvPicPr>
            <a:picLocks noChangeAspect="1"/>
          </p:cNvPicPr>
          <p:nvPr/>
        </p:nvPicPr>
        <p:blipFill>
          <a:blip r:embed="rId3"/>
          <a:stretch>
            <a:fillRect/>
          </a:stretch>
        </p:blipFill>
        <p:spPr>
          <a:xfrm>
            <a:off x="96533" y="1780032"/>
            <a:ext cx="5821124" cy="4719574"/>
          </a:xfrm>
          <a:prstGeom prst="rect">
            <a:avLst/>
          </a:prstGeom>
        </p:spPr>
      </p:pic>
    </p:spTree>
    <p:extLst>
      <p:ext uri="{BB962C8B-B14F-4D97-AF65-F5344CB8AC3E}">
        <p14:creationId xmlns:p14="http://schemas.microsoft.com/office/powerpoint/2010/main" val="3573215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D422E76-D9D6-1146-8862-33F256EF4EBD}"/>
              </a:ext>
            </a:extLst>
          </p:cNvPr>
          <p:cNvSpPr txBox="1">
            <a:spLocks/>
          </p:cNvSpPr>
          <p:nvPr/>
        </p:nvSpPr>
        <p:spPr>
          <a:xfrm>
            <a:off x="817227" y="216844"/>
            <a:ext cx="9720943" cy="61458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500" dirty="0"/>
          </a:p>
        </p:txBody>
      </p:sp>
      <p:sp>
        <p:nvSpPr>
          <p:cNvPr id="5" name="Title 1">
            <a:extLst>
              <a:ext uri="{FF2B5EF4-FFF2-40B4-BE49-F238E27FC236}">
                <a16:creationId xmlns:a16="http://schemas.microsoft.com/office/drawing/2014/main" id="{96B7172C-FA10-0D4F-BEB2-087AB52788A2}"/>
              </a:ext>
            </a:extLst>
          </p:cNvPr>
          <p:cNvSpPr txBox="1">
            <a:spLocks/>
          </p:cNvSpPr>
          <p:nvPr/>
        </p:nvSpPr>
        <p:spPr>
          <a:xfrm>
            <a:off x="0" y="0"/>
            <a:ext cx="11457765" cy="1173044"/>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500" dirty="0"/>
              <a:t>Based on the Privileges of the currently logged-in user, data may be entered, edited or deleted as necessary for Patients </a:t>
            </a:r>
            <a:r>
              <a:rPr lang="en-US" sz="3500" dirty="0" err="1"/>
              <a:t>participanting</a:t>
            </a:r>
            <a:endParaRPr lang="en-US" sz="3500" dirty="0"/>
          </a:p>
        </p:txBody>
      </p:sp>
      <p:pic>
        <p:nvPicPr>
          <p:cNvPr id="6" name="Picture 5">
            <a:extLst>
              <a:ext uri="{FF2B5EF4-FFF2-40B4-BE49-F238E27FC236}">
                <a16:creationId xmlns:a16="http://schemas.microsoft.com/office/drawing/2014/main" id="{7DF12C4B-6DD6-BE49-AC71-B9ED701A75D9}"/>
              </a:ext>
            </a:extLst>
          </p:cNvPr>
          <p:cNvPicPr>
            <a:picLocks noChangeAspect="1"/>
          </p:cNvPicPr>
          <p:nvPr/>
        </p:nvPicPr>
        <p:blipFill>
          <a:blip r:embed="rId2"/>
          <a:stretch>
            <a:fillRect/>
          </a:stretch>
        </p:blipFill>
        <p:spPr>
          <a:xfrm>
            <a:off x="6262823" y="1370875"/>
            <a:ext cx="5472703" cy="3960622"/>
          </a:xfrm>
          <a:prstGeom prst="rect">
            <a:avLst/>
          </a:prstGeom>
        </p:spPr>
      </p:pic>
      <p:pic>
        <p:nvPicPr>
          <p:cNvPr id="9" name="Picture 8">
            <a:extLst>
              <a:ext uri="{FF2B5EF4-FFF2-40B4-BE49-F238E27FC236}">
                <a16:creationId xmlns:a16="http://schemas.microsoft.com/office/drawing/2014/main" id="{487D8BA5-C2AA-2643-9C54-FB69E4719D7E}"/>
              </a:ext>
            </a:extLst>
          </p:cNvPr>
          <p:cNvPicPr>
            <a:picLocks noChangeAspect="1"/>
          </p:cNvPicPr>
          <p:nvPr/>
        </p:nvPicPr>
        <p:blipFill rotWithShape="1">
          <a:blip r:embed="rId3"/>
          <a:srcRect b="2881"/>
          <a:stretch/>
        </p:blipFill>
        <p:spPr>
          <a:xfrm>
            <a:off x="595056" y="1370875"/>
            <a:ext cx="5082642" cy="5383493"/>
          </a:xfrm>
          <a:prstGeom prst="rect">
            <a:avLst/>
          </a:prstGeom>
        </p:spPr>
      </p:pic>
    </p:spTree>
    <p:extLst>
      <p:ext uri="{BB962C8B-B14F-4D97-AF65-F5344CB8AC3E}">
        <p14:creationId xmlns:p14="http://schemas.microsoft.com/office/powerpoint/2010/main" val="19194574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D422E76-D9D6-1146-8862-33F256EF4EBD}"/>
              </a:ext>
            </a:extLst>
          </p:cNvPr>
          <p:cNvSpPr txBox="1">
            <a:spLocks/>
          </p:cNvSpPr>
          <p:nvPr/>
        </p:nvSpPr>
        <p:spPr>
          <a:xfrm>
            <a:off x="817227" y="216844"/>
            <a:ext cx="9720943" cy="61458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500" dirty="0"/>
          </a:p>
        </p:txBody>
      </p:sp>
      <p:sp>
        <p:nvSpPr>
          <p:cNvPr id="5" name="Title 1">
            <a:extLst>
              <a:ext uri="{FF2B5EF4-FFF2-40B4-BE49-F238E27FC236}">
                <a16:creationId xmlns:a16="http://schemas.microsoft.com/office/drawing/2014/main" id="{96B7172C-FA10-0D4F-BEB2-087AB52788A2}"/>
              </a:ext>
            </a:extLst>
          </p:cNvPr>
          <p:cNvSpPr txBox="1">
            <a:spLocks/>
          </p:cNvSpPr>
          <p:nvPr/>
        </p:nvSpPr>
        <p:spPr>
          <a:xfrm>
            <a:off x="886246" y="643446"/>
            <a:ext cx="10862709" cy="1173044"/>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500" dirty="0"/>
              <a:t>When a Patient is located by ID, data can be edited or added after selecting the radio button for the corresponding instrument &amp; event</a:t>
            </a:r>
          </a:p>
          <a:p>
            <a:endParaRPr lang="en-US" sz="3500" dirty="0"/>
          </a:p>
        </p:txBody>
      </p:sp>
      <p:pic>
        <p:nvPicPr>
          <p:cNvPr id="11" name="Picture 10">
            <a:extLst>
              <a:ext uri="{FF2B5EF4-FFF2-40B4-BE49-F238E27FC236}">
                <a16:creationId xmlns:a16="http://schemas.microsoft.com/office/drawing/2014/main" id="{A636A6AB-BC93-0249-8056-3E29338E4E06}"/>
              </a:ext>
            </a:extLst>
          </p:cNvPr>
          <p:cNvPicPr>
            <a:picLocks noChangeAspect="1"/>
          </p:cNvPicPr>
          <p:nvPr/>
        </p:nvPicPr>
        <p:blipFill>
          <a:blip r:embed="rId2"/>
          <a:stretch>
            <a:fillRect/>
          </a:stretch>
        </p:blipFill>
        <p:spPr>
          <a:xfrm>
            <a:off x="110745" y="1889760"/>
            <a:ext cx="6206856" cy="4218432"/>
          </a:xfrm>
          <a:prstGeom prst="rect">
            <a:avLst/>
          </a:prstGeom>
        </p:spPr>
      </p:pic>
      <p:pic>
        <p:nvPicPr>
          <p:cNvPr id="13" name="Picture 12">
            <a:extLst>
              <a:ext uri="{FF2B5EF4-FFF2-40B4-BE49-F238E27FC236}">
                <a16:creationId xmlns:a16="http://schemas.microsoft.com/office/drawing/2014/main" id="{257FFCEA-5784-8F46-B653-3825E34706D1}"/>
              </a:ext>
            </a:extLst>
          </p:cNvPr>
          <p:cNvPicPr>
            <a:picLocks noChangeAspect="1"/>
          </p:cNvPicPr>
          <p:nvPr/>
        </p:nvPicPr>
        <p:blipFill>
          <a:blip r:embed="rId3"/>
          <a:stretch>
            <a:fillRect/>
          </a:stretch>
        </p:blipFill>
        <p:spPr>
          <a:xfrm>
            <a:off x="6620256" y="1889760"/>
            <a:ext cx="5474208" cy="4599514"/>
          </a:xfrm>
          <a:prstGeom prst="rect">
            <a:avLst/>
          </a:prstGeom>
        </p:spPr>
      </p:pic>
    </p:spTree>
    <p:extLst>
      <p:ext uri="{BB962C8B-B14F-4D97-AF65-F5344CB8AC3E}">
        <p14:creationId xmlns:p14="http://schemas.microsoft.com/office/powerpoint/2010/main" val="2465573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D422E76-D9D6-1146-8862-33F256EF4EBD}"/>
              </a:ext>
            </a:extLst>
          </p:cNvPr>
          <p:cNvSpPr txBox="1">
            <a:spLocks/>
          </p:cNvSpPr>
          <p:nvPr/>
        </p:nvSpPr>
        <p:spPr>
          <a:xfrm>
            <a:off x="817227" y="216844"/>
            <a:ext cx="9720943" cy="61458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500" dirty="0"/>
          </a:p>
        </p:txBody>
      </p:sp>
      <p:sp>
        <p:nvSpPr>
          <p:cNvPr id="5" name="Title 1">
            <a:extLst>
              <a:ext uri="{FF2B5EF4-FFF2-40B4-BE49-F238E27FC236}">
                <a16:creationId xmlns:a16="http://schemas.microsoft.com/office/drawing/2014/main" id="{96B7172C-FA10-0D4F-BEB2-087AB52788A2}"/>
              </a:ext>
            </a:extLst>
          </p:cNvPr>
          <p:cNvSpPr txBox="1">
            <a:spLocks/>
          </p:cNvSpPr>
          <p:nvPr/>
        </p:nvSpPr>
        <p:spPr>
          <a:xfrm>
            <a:off x="817227" y="9580"/>
            <a:ext cx="10862709" cy="117304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500" dirty="0"/>
              <a:t>Initially, basic Program Participant information is provided</a:t>
            </a:r>
          </a:p>
          <a:p>
            <a:endParaRPr lang="en-US" sz="3500" dirty="0"/>
          </a:p>
        </p:txBody>
      </p:sp>
      <p:pic>
        <p:nvPicPr>
          <p:cNvPr id="4" name="Picture 3">
            <a:extLst>
              <a:ext uri="{FF2B5EF4-FFF2-40B4-BE49-F238E27FC236}">
                <a16:creationId xmlns:a16="http://schemas.microsoft.com/office/drawing/2014/main" id="{68EC68FF-D3FB-2E42-8853-D1656611FBE8}"/>
              </a:ext>
            </a:extLst>
          </p:cNvPr>
          <p:cNvPicPr>
            <a:picLocks noChangeAspect="1"/>
          </p:cNvPicPr>
          <p:nvPr/>
        </p:nvPicPr>
        <p:blipFill>
          <a:blip r:embed="rId2"/>
          <a:stretch>
            <a:fillRect/>
          </a:stretch>
        </p:blipFill>
        <p:spPr>
          <a:xfrm>
            <a:off x="645854" y="831433"/>
            <a:ext cx="5389399" cy="5784794"/>
          </a:xfrm>
          <a:prstGeom prst="rect">
            <a:avLst/>
          </a:prstGeom>
        </p:spPr>
      </p:pic>
      <p:pic>
        <p:nvPicPr>
          <p:cNvPr id="9" name="Picture 8">
            <a:extLst>
              <a:ext uri="{FF2B5EF4-FFF2-40B4-BE49-F238E27FC236}">
                <a16:creationId xmlns:a16="http://schemas.microsoft.com/office/drawing/2014/main" id="{5A21600E-14C5-C542-BB84-FDFEE71B5E7E}"/>
              </a:ext>
            </a:extLst>
          </p:cNvPr>
          <p:cNvPicPr>
            <a:picLocks noChangeAspect="1"/>
          </p:cNvPicPr>
          <p:nvPr/>
        </p:nvPicPr>
        <p:blipFill>
          <a:blip r:embed="rId3"/>
          <a:stretch>
            <a:fillRect/>
          </a:stretch>
        </p:blipFill>
        <p:spPr>
          <a:xfrm>
            <a:off x="6977371" y="831433"/>
            <a:ext cx="4470917" cy="5837230"/>
          </a:xfrm>
          <a:prstGeom prst="rect">
            <a:avLst/>
          </a:prstGeom>
        </p:spPr>
      </p:pic>
    </p:spTree>
    <p:extLst>
      <p:ext uri="{BB962C8B-B14F-4D97-AF65-F5344CB8AC3E}">
        <p14:creationId xmlns:p14="http://schemas.microsoft.com/office/powerpoint/2010/main" val="40136142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D422E76-D9D6-1146-8862-33F256EF4EBD}"/>
              </a:ext>
            </a:extLst>
          </p:cNvPr>
          <p:cNvSpPr txBox="1">
            <a:spLocks/>
          </p:cNvSpPr>
          <p:nvPr/>
        </p:nvSpPr>
        <p:spPr>
          <a:xfrm>
            <a:off x="717459" y="244153"/>
            <a:ext cx="9720943" cy="61458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500" dirty="0"/>
          </a:p>
        </p:txBody>
      </p:sp>
      <p:sp>
        <p:nvSpPr>
          <p:cNvPr id="5" name="Title 1">
            <a:extLst>
              <a:ext uri="{FF2B5EF4-FFF2-40B4-BE49-F238E27FC236}">
                <a16:creationId xmlns:a16="http://schemas.microsoft.com/office/drawing/2014/main" id="{96B7172C-FA10-0D4F-BEB2-087AB52788A2}"/>
              </a:ext>
            </a:extLst>
          </p:cNvPr>
          <p:cNvSpPr txBox="1">
            <a:spLocks/>
          </p:cNvSpPr>
          <p:nvPr/>
        </p:nvSpPr>
        <p:spPr>
          <a:xfrm>
            <a:off x="1633909" y="25291"/>
            <a:ext cx="8595179" cy="1052312"/>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500" dirty="0"/>
              <a:t>Then the Patient is screened using a Rapid Test and the results of that test are recorded by a Technician</a:t>
            </a:r>
          </a:p>
        </p:txBody>
      </p:sp>
      <p:pic>
        <p:nvPicPr>
          <p:cNvPr id="7" name="Picture 6">
            <a:extLst>
              <a:ext uri="{FF2B5EF4-FFF2-40B4-BE49-F238E27FC236}">
                <a16:creationId xmlns:a16="http://schemas.microsoft.com/office/drawing/2014/main" id="{DD171DF0-03E8-D646-9718-CC1C6F4E8D63}"/>
              </a:ext>
            </a:extLst>
          </p:cNvPr>
          <p:cNvPicPr>
            <a:picLocks noChangeAspect="1"/>
          </p:cNvPicPr>
          <p:nvPr/>
        </p:nvPicPr>
        <p:blipFill>
          <a:blip r:embed="rId2"/>
          <a:stretch>
            <a:fillRect/>
          </a:stretch>
        </p:blipFill>
        <p:spPr>
          <a:xfrm>
            <a:off x="146575" y="1272081"/>
            <a:ext cx="6411769" cy="5273039"/>
          </a:xfrm>
          <a:prstGeom prst="rect">
            <a:avLst/>
          </a:prstGeom>
        </p:spPr>
      </p:pic>
      <p:pic>
        <p:nvPicPr>
          <p:cNvPr id="8" name="Picture 7">
            <a:extLst>
              <a:ext uri="{FF2B5EF4-FFF2-40B4-BE49-F238E27FC236}">
                <a16:creationId xmlns:a16="http://schemas.microsoft.com/office/drawing/2014/main" id="{AFCF1A62-9D25-1D4B-AD64-E7662B9993DA}"/>
              </a:ext>
            </a:extLst>
          </p:cNvPr>
          <p:cNvPicPr>
            <a:picLocks noChangeAspect="1"/>
          </p:cNvPicPr>
          <p:nvPr/>
        </p:nvPicPr>
        <p:blipFill>
          <a:blip r:embed="rId3"/>
          <a:stretch>
            <a:fillRect/>
          </a:stretch>
        </p:blipFill>
        <p:spPr>
          <a:xfrm>
            <a:off x="6807381" y="1272081"/>
            <a:ext cx="5191597" cy="5325790"/>
          </a:xfrm>
          <a:prstGeom prst="rect">
            <a:avLst/>
          </a:prstGeom>
        </p:spPr>
      </p:pic>
    </p:spTree>
    <p:extLst>
      <p:ext uri="{BB962C8B-B14F-4D97-AF65-F5344CB8AC3E}">
        <p14:creationId xmlns:p14="http://schemas.microsoft.com/office/powerpoint/2010/main" val="4794627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D422E76-D9D6-1146-8862-33F256EF4EBD}"/>
              </a:ext>
            </a:extLst>
          </p:cNvPr>
          <p:cNvSpPr txBox="1">
            <a:spLocks/>
          </p:cNvSpPr>
          <p:nvPr/>
        </p:nvSpPr>
        <p:spPr>
          <a:xfrm>
            <a:off x="817227" y="216844"/>
            <a:ext cx="9720943" cy="61458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500" dirty="0"/>
          </a:p>
        </p:txBody>
      </p:sp>
      <p:sp>
        <p:nvSpPr>
          <p:cNvPr id="5" name="Title 1">
            <a:extLst>
              <a:ext uri="{FF2B5EF4-FFF2-40B4-BE49-F238E27FC236}">
                <a16:creationId xmlns:a16="http://schemas.microsoft.com/office/drawing/2014/main" id="{96B7172C-FA10-0D4F-BEB2-087AB52788A2}"/>
              </a:ext>
            </a:extLst>
          </p:cNvPr>
          <p:cNvSpPr txBox="1">
            <a:spLocks/>
          </p:cNvSpPr>
          <p:nvPr/>
        </p:nvSpPr>
        <p:spPr>
          <a:xfrm>
            <a:off x="709549" y="46156"/>
            <a:ext cx="10862709" cy="1173044"/>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500" dirty="0"/>
              <a:t>If the a Patient screens Positive for the HCV Rapid Test, they will be referred to have blood drawn and complete a questionnaire</a:t>
            </a:r>
          </a:p>
        </p:txBody>
      </p:sp>
      <p:pic>
        <p:nvPicPr>
          <p:cNvPr id="4" name="Picture 3">
            <a:extLst>
              <a:ext uri="{FF2B5EF4-FFF2-40B4-BE49-F238E27FC236}">
                <a16:creationId xmlns:a16="http://schemas.microsoft.com/office/drawing/2014/main" id="{48BFFCF8-DD6B-414A-970B-7A7A6E06499B}"/>
              </a:ext>
            </a:extLst>
          </p:cNvPr>
          <p:cNvPicPr>
            <a:picLocks noChangeAspect="1"/>
          </p:cNvPicPr>
          <p:nvPr/>
        </p:nvPicPr>
        <p:blipFill rotWithShape="1">
          <a:blip r:embed="rId2"/>
          <a:srcRect b="8548"/>
          <a:stretch/>
        </p:blipFill>
        <p:spPr>
          <a:xfrm>
            <a:off x="1126117" y="1524000"/>
            <a:ext cx="4384667" cy="5169409"/>
          </a:xfrm>
          <a:prstGeom prst="rect">
            <a:avLst/>
          </a:prstGeom>
        </p:spPr>
      </p:pic>
      <p:pic>
        <p:nvPicPr>
          <p:cNvPr id="7" name="Picture 6">
            <a:extLst>
              <a:ext uri="{FF2B5EF4-FFF2-40B4-BE49-F238E27FC236}">
                <a16:creationId xmlns:a16="http://schemas.microsoft.com/office/drawing/2014/main" id="{CB0F637C-EEF6-C244-97D9-4BB6B4477CCD}"/>
              </a:ext>
            </a:extLst>
          </p:cNvPr>
          <p:cNvPicPr>
            <a:picLocks noChangeAspect="1"/>
          </p:cNvPicPr>
          <p:nvPr/>
        </p:nvPicPr>
        <p:blipFill rotWithShape="1">
          <a:blip r:embed="rId3"/>
          <a:srcRect b="10489"/>
          <a:stretch/>
        </p:blipFill>
        <p:spPr>
          <a:xfrm>
            <a:off x="6247784" y="1524001"/>
            <a:ext cx="4343633" cy="5169408"/>
          </a:xfrm>
          <a:prstGeom prst="rect">
            <a:avLst/>
          </a:prstGeom>
        </p:spPr>
      </p:pic>
    </p:spTree>
    <p:extLst>
      <p:ext uri="{BB962C8B-B14F-4D97-AF65-F5344CB8AC3E}">
        <p14:creationId xmlns:p14="http://schemas.microsoft.com/office/powerpoint/2010/main" val="3055821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D422E76-D9D6-1146-8862-33F256EF4EBD}"/>
              </a:ext>
            </a:extLst>
          </p:cNvPr>
          <p:cNvSpPr txBox="1">
            <a:spLocks/>
          </p:cNvSpPr>
          <p:nvPr/>
        </p:nvSpPr>
        <p:spPr>
          <a:xfrm>
            <a:off x="817227" y="216844"/>
            <a:ext cx="9720943" cy="61458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500" dirty="0"/>
          </a:p>
        </p:txBody>
      </p:sp>
      <p:sp>
        <p:nvSpPr>
          <p:cNvPr id="5" name="Title 1">
            <a:extLst>
              <a:ext uri="{FF2B5EF4-FFF2-40B4-BE49-F238E27FC236}">
                <a16:creationId xmlns:a16="http://schemas.microsoft.com/office/drawing/2014/main" id="{96B7172C-FA10-0D4F-BEB2-087AB52788A2}"/>
              </a:ext>
            </a:extLst>
          </p:cNvPr>
          <p:cNvSpPr txBox="1">
            <a:spLocks/>
          </p:cNvSpPr>
          <p:nvPr/>
        </p:nvSpPr>
        <p:spPr>
          <a:xfrm>
            <a:off x="648588" y="216844"/>
            <a:ext cx="10958195" cy="770708"/>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500" dirty="0"/>
              <a:t>There is a separate form if the patient screens Positive for HBV</a:t>
            </a:r>
          </a:p>
        </p:txBody>
      </p:sp>
      <p:pic>
        <p:nvPicPr>
          <p:cNvPr id="4" name="Picture 3">
            <a:extLst>
              <a:ext uri="{FF2B5EF4-FFF2-40B4-BE49-F238E27FC236}">
                <a16:creationId xmlns:a16="http://schemas.microsoft.com/office/drawing/2014/main" id="{ACB8E929-8092-0649-ABDD-65EF30D44A80}"/>
              </a:ext>
            </a:extLst>
          </p:cNvPr>
          <p:cNvPicPr>
            <a:picLocks noChangeAspect="1"/>
          </p:cNvPicPr>
          <p:nvPr/>
        </p:nvPicPr>
        <p:blipFill>
          <a:blip r:embed="rId2"/>
          <a:stretch>
            <a:fillRect/>
          </a:stretch>
        </p:blipFill>
        <p:spPr>
          <a:xfrm>
            <a:off x="1243374" y="1121664"/>
            <a:ext cx="4798023" cy="5563831"/>
          </a:xfrm>
          <a:prstGeom prst="rect">
            <a:avLst/>
          </a:prstGeom>
        </p:spPr>
      </p:pic>
      <p:pic>
        <p:nvPicPr>
          <p:cNvPr id="7" name="Picture 6">
            <a:extLst>
              <a:ext uri="{FF2B5EF4-FFF2-40B4-BE49-F238E27FC236}">
                <a16:creationId xmlns:a16="http://schemas.microsoft.com/office/drawing/2014/main" id="{BE4D6026-B356-2A4F-976D-554CF6597378}"/>
              </a:ext>
            </a:extLst>
          </p:cNvPr>
          <p:cNvPicPr>
            <a:picLocks noChangeAspect="1"/>
          </p:cNvPicPr>
          <p:nvPr/>
        </p:nvPicPr>
        <p:blipFill>
          <a:blip r:embed="rId3"/>
          <a:stretch>
            <a:fillRect/>
          </a:stretch>
        </p:blipFill>
        <p:spPr>
          <a:xfrm>
            <a:off x="6127686" y="1124772"/>
            <a:ext cx="5065999" cy="5733228"/>
          </a:xfrm>
          <a:prstGeom prst="rect">
            <a:avLst/>
          </a:prstGeom>
        </p:spPr>
      </p:pic>
    </p:spTree>
    <p:extLst>
      <p:ext uri="{BB962C8B-B14F-4D97-AF65-F5344CB8AC3E}">
        <p14:creationId xmlns:p14="http://schemas.microsoft.com/office/powerpoint/2010/main" val="20161028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D422E76-D9D6-1146-8862-33F256EF4EBD}"/>
              </a:ext>
            </a:extLst>
          </p:cNvPr>
          <p:cNvSpPr txBox="1">
            <a:spLocks/>
          </p:cNvSpPr>
          <p:nvPr/>
        </p:nvSpPr>
        <p:spPr>
          <a:xfrm>
            <a:off x="817227" y="216844"/>
            <a:ext cx="9720943" cy="61458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500" dirty="0"/>
          </a:p>
        </p:txBody>
      </p:sp>
      <p:sp>
        <p:nvSpPr>
          <p:cNvPr id="5" name="Title 1">
            <a:extLst>
              <a:ext uri="{FF2B5EF4-FFF2-40B4-BE49-F238E27FC236}">
                <a16:creationId xmlns:a16="http://schemas.microsoft.com/office/drawing/2014/main" id="{96B7172C-FA10-0D4F-BEB2-087AB52788A2}"/>
              </a:ext>
            </a:extLst>
          </p:cNvPr>
          <p:cNvSpPr txBox="1">
            <a:spLocks/>
          </p:cNvSpPr>
          <p:nvPr/>
        </p:nvSpPr>
        <p:spPr>
          <a:xfrm>
            <a:off x="197485" y="216844"/>
            <a:ext cx="11543411" cy="120962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500" dirty="0"/>
              <a:t>The Lab Technician receives the Barcoded Blood sample  and analyzes it.  They will enter the results on another form using the barcode to find the appropriate record to catalog the labs</a:t>
            </a:r>
          </a:p>
        </p:txBody>
      </p:sp>
      <p:pic>
        <p:nvPicPr>
          <p:cNvPr id="4" name="Picture 3">
            <a:extLst>
              <a:ext uri="{FF2B5EF4-FFF2-40B4-BE49-F238E27FC236}">
                <a16:creationId xmlns:a16="http://schemas.microsoft.com/office/drawing/2014/main" id="{F0D19DAE-E753-5D45-82F6-7107F4C9AD6E}"/>
              </a:ext>
            </a:extLst>
          </p:cNvPr>
          <p:cNvPicPr>
            <a:picLocks noChangeAspect="1"/>
          </p:cNvPicPr>
          <p:nvPr/>
        </p:nvPicPr>
        <p:blipFill>
          <a:blip r:embed="rId2"/>
          <a:stretch>
            <a:fillRect/>
          </a:stretch>
        </p:blipFill>
        <p:spPr>
          <a:xfrm>
            <a:off x="817227" y="1426464"/>
            <a:ext cx="4770601" cy="5297225"/>
          </a:xfrm>
          <a:prstGeom prst="rect">
            <a:avLst/>
          </a:prstGeom>
        </p:spPr>
      </p:pic>
      <p:pic>
        <p:nvPicPr>
          <p:cNvPr id="9" name="Picture 8">
            <a:extLst>
              <a:ext uri="{FF2B5EF4-FFF2-40B4-BE49-F238E27FC236}">
                <a16:creationId xmlns:a16="http://schemas.microsoft.com/office/drawing/2014/main" id="{64CDB435-79A6-E740-BDAB-6ED20C2A085F}"/>
              </a:ext>
            </a:extLst>
          </p:cNvPr>
          <p:cNvPicPr>
            <a:picLocks noChangeAspect="1"/>
          </p:cNvPicPr>
          <p:nvPr/>
        </p:nvPicPr>
        <p:blipFill>
          <a:blip r:embed="rId3"/>
          <a:stretch>
            <a:fillRect/>
          </a:stretch>
        </p:blipFill>
        <p:spPr>
          <a:xfrm>
            <a:off x="6364224" y="1426463"/>
            <a:ext cx="4772418" cy="5211881"/>
          </a:xfrm>
          <a:prstGeom prst="rect">
            <a:avLst/>
          </a:prstGeom>
        </p:spPr>
      </p:pic>
    </p:spTree>
    <p:extLst>
      <p:ext uri="{BB962C8B-B14F-4D97-AF65-F5344CB8AC3E}">
        <p14:creationId xmlns:p14="http://schemas.microsoft.com/office/powerpoint/2010/main" val="44408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D422E76-D9D6-1146-8862-33F256EF4EBD}"/>
              </a:ext>
            </a:extLst>
          </p:cNvPr>
          <p:cNvSpPr txBox="1">
            <a:spLocks/>
          </p:cNvSpPr>
          <p:nvPr/>
        </p:nvSpPr>
        <p:spPr>
          <a:xfrm>
            <a:off x="817227" y="216844"/>
            <a:ext cx="9720943" cy="61458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500" dirty="0"/>
          </a:p>
        </p:txBody>
      </p:sp>
      <p:sp>
        <p:nvSpPr>
          <p:cNvPr id="5" name="Title 1">
            <a:extLst>
              <a:ext uri="{FF2B5EF4-FFF2-40B4-BE49-F238E27FC236}">
                <a16:creationId xmlns:a16="http://schemas.microsoft.com/office/drawing/2014/main" id="{96B7172C-FA10-0D4F-BEB2-087AB52788A2}"/>
              </a:ext>
            </a:extLst>
          </p:cNvPr>
          <p:cNvSpPr txBox="1">
            <a:spLocks/>
          </p:cNvSpPr>
          <p:nvPr/>
        </p:nvSpPr>
        <p:spPr>
          <a:xfrm>
            <a:off x="624205" y="226424"/>
            <a:ext cx="10862709" cy="1173044"/>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500" dirty="0"/>
              <a:t>When a Patient who tested Positive arrives for their visit and blood results, they complete a follow-up Consultation for HCV</a:t>
            </a:r>
          </a:p>
        </p:txBody>
      </p:sp>
      <p:pic>
        <p:nvPicPr>
          <p:cNvPr id="4" name="Picture 3">
            <a:extLst>
              <a:ext uri="{FF2B5EF4-FFF2-40B4-BE49-F238E27FC236}">
                <a16:creationId xmlns:a16="http://schemas.microsoft.com/office/drawing/2014/main" id="{98A1C47D-683C-9343-8003-5F7CE310565D}"/>
              </a:ext>
            </a:extLst>
          </p:cNvPr>
          <p:cNvPicPr>
            <a:picLocks noChangeAspect="1"/>
          </p:cNvPicPr>
          <p:nvPr/>
        </p:nvPicPr>
        <p:blipFill>
          <a:blip r:embed="rId2"/>
          <a:stretch>
            <a:fillRect/>
          </a:stretch>
        </p:blipFill>
        <p:spPr>
          <a:xfrm>
            <a:off x="6294491" y="1524000"/>
            <a:ext cx="4243679" cy="5210332"/>
          </a:xfrm>
          <a:prstGeom prst="rect">
            <a:avLst/>
          </a:prstGeom>
        </p:spPr>
      </p:pic>
      <p:pic>
        <p:nvPicPr>
          <p:cNvPr id="7" name="Picture 6">
            <a:extLst>
              <a:ext uri="{FF2B5EF4-FFF2-40B4-BE49-F238E27FC236}">
                <a16:creationId xmlns:a16="http://schemas.microsoft.com/office/drawing/2014/main" id="{8E2AC8C7-AB9A-C64D-B19E-64530E2D6E8C}"/>
              </a:ext>
            </a:extLst>
          </p:cNvPr>
          <p:cNvPicPr>
            <a:picLocks noChangeAspect="1"/>
          </p:cNvPicPr>
          <p:nvPr/>
        </p:nvPicPr>
        <p:blipFill>
          <a:blip r:embed="rId3"/>
          <a:stretch>
            <a:fillRect/>
          </a:stretch>
        </p:blipFill>
        <p:spPr>
          <a:xfrm>
            <a:off x="1459527" y="1524000"/>
            <a:ext cx="4218171" cy="5296759"/>
          </a:xfrm>
          <a:prstGeom prst="rect">
            <a:avLst/>
          </a:prstGeom>
        </p:spPr>
      </p:pic>
    </p:spTree>
    <p:extLst>
      <p:ext uri="{BB962C8B-B14F-4D97-AF65-F5344CB8AC3E}">
        <p14:creationId xmlns:p14="http://schemas.microsoft.com/office/powerpoint/2010/main" val="2954946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6EBDD9-E19E-4A29-93C0-9BE19980059E}"/>
              </a:ext>
            </a:extLst>
          </p:cNvPr>
          <p:cNvSpPr>
            <a:spLocks noGrp="1"/>
          </p:cNvSpPr>
          <p:nvPr>
            <p:ph type="title"/>
          </p:nvPr>
        </p:nvSpPr>
        <p:spPr>
          <a:xfrm>
            <a:off x="1757485" y="369345"/>
            <a:ext cx="10515600" cy="1325563"/>
          </a:xfrm>
        </p:spPr>
        <p:txBody>
          <a:bodyPr/>
          <a:lstStyle/>
          <a:p>
            <a:r>
              <a:rPr lang="en-US" dirty="0"/>
              <a:t>What is REDCap?</a:t>
            </a:r>
          </a:p>
        </p:txBody>
      </p:sp>
      <p:sp>
        <p:nvSpPr>
          <p:cNvPr id="5" name="Content Placeholder 4">
            <a:extLst>
              <a:ext uri="{FF2B5EF4-FFF2-40B4-BE49-F238E27FC236}">
                <a16:creationId xmlns:a16="http://schemas.microsoft.com/office/drawing/2014/main" id="{52B00781-8FC7-4BA9-97FD-A1A24251FB49}"/>
              </a:ext>
            </a:extLst>
          </p:cNvPr>
          <p:cNvSpPr>
            <a:spLocks noGrp="1"/>
          </p:cNvSpPr>
          <p:nvPr>
            <p:ph idx="1"/>
          </p:nvPr>
        </p:nvSpPr>
        <p:spPr>
          <a:xfrm>
            <a:off x="1668649" y="1596742"/>
            <a:ext cx="4250592" cy="4427040"/>
          </a:xfrm>
        </p:spPr>
        <p:txBody>
          <a:bodyPr>
            <a:normAutofit/>
          </a:bodyPr>
          <a:lstStyle/>
          <a:p>
            <a:r>
              <a:rPr lang="en-US" sz="1800" dirty="0"/>
              <a:t>REDCap (</a:t>
            </a:r>
            <a:r>
              <a:rPr lang="en-US" sz="1800" i="1" dirty="0"/>
              <a:t>Research Electronic Data Capture</a:t>
            </a:r>
            <a:r>
              <a:rPr lang="en-US" sz="1800" dirty="0"/>
              <a:t>) is a data collection tool created and developed by Paul Harris at Vanderbilt University Medical Center for the Institute for Clinical and Translational Research</a:t>
            </a:r>
          </a:p>
          <a:p>
            <a:r>
              <a:rPr lang="en-US" sz="1800" dirty="0"/>
              <a:t>It originally supported a small group of clinical researchers who needed a secure data collection tool that met HIPAA compliance standards. </a:t>
            </a:r>
          </a:p>
          <a:p>
            <a:r>
              <a:rPr lang="en-US" sz="1800" dirty="0"/>
              <a:t>REDCap quickly became their go-to method for supporting both single and multi-site research studies.</a:t>
            </a:r>
          </a:p>
        </p:txBody>
      </p:sp>
      <p:pic>
        <p:nvPicPr>
          <p:cNvPr id="6" name="Picture 5" descr="redcap :: Trac">
            <a:hlinkClick r:id="rId3"/>
            <a:extLst>
              <a:ext uri="{FF2B5EF4-FFF2-40B4-BE49-F238E27FC236}">
                <a16:creationId xmlns:a16="http://schemas.microsoft.com/office/drawing/2014/main" id="{800F7DF1-F12E-3742-A5A9-F4B6122CED20}"/>
              </a:ext>
            </a:extLst>
          </p:cNvPr>
          <p:cNvPicPr>
            <a:picLocks noChangeAspect="1" noChangeArrowheads="1"/>
          </p:cNvPicPr>
          <p:nvPr/>
        </p:nvPicPr>
        <p:blipFill>
          <a:blip r:embed="rId4" cstate="print"/>
          <a:srcRect/>
          <a:stretch>
            <a:fillRect/>
          </a:stretch>
        </p:blipFill>
        <p:spPr bwMode="auto">
          <a:xfrm>
            <a:off x="6582018" y="636702"/>
            <a:ext cx="3124200" cy="960040"/>
          </a:xfrm>
          <a:prstGeom prst="rect">
            <a:avLst/>
          </a:prstGeom>
          <a:noFill/>
          <a:ln w="9525">
            <a:noFill/>
            <a:miter lim="800000"/>
            <a:headEnd/>
            <a:tailEnd/>
          </a:ln>
        </p:spPr>
      </p:pic>
      <p:pic>
        <p:nvPicPr>
          <p:cNvPr id="7" name="Picture 2">
            <a:extLst>
              <a:ext uri="{FF2B5EF4-FFF2-40B4-BE49-F238E27FC236}">
                <a16:creationId xmlns:a16="http://schemas.microsoft.com/office/drawing/2014/main" id="{5503CA47-764B-6043-B34A-3B5B15883A3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00195" y="1793074"/>
            <a:ext cx="4335689" cy="3218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4">
            <a:extLst>
              <a:ext uri="{FF2B5EF4-FFF2-40B4-BE49-F238E27FC236}">
                <a16:creationId xmlns:a16="http://schemas.microsoft.com/office/drawing/2014/main" id="{74C49FE6-0357-F741-A266-CF7A474C6205}"/>
              </a:ext>
            </a:extLst>
          </p:cNvPr>
          <p:cNvSpPr txBox="1">
            <a:spLocks/>
          </p:cNvSpPr>
          <p:nvPr/>
        </p:nvSpPr>
        <p:spPr bwMode="auto">
          <a:xfrm>
            <a:off x="1757485" y="5537772"/>
            <a:ext cx="8910515" cy="11507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1200"/>
              </a:spcBef>
              <a:spcAft>
                <a:spcPct val="0"/>
              </a:spcAft>
              <a:buClr>
                <a:srgbClr val="C00000"/>
              </a:buClr>
              <a:buFont typeface="Arial" charset="0"/>
              <a:buChar char="•"/>
              <a:defRPr sz="2000" b="0" i="0" kern="1200">
                <a:solidFill>
                  <a:schemeClr val="tx1"/>
                </a:solidFill>
                <a:latin typeface="Calibri (Body)"/>
                <a:ea typeface="Calibri (Body)"/>
                <a:cs typeface="Calibri (Body)"/>
              </a:defRPr>
            </a:lvl1pPr>
            <a:lvl2pPr marL="742950" indent="-285750" algn="l" rtl="0" eaLnBrk="1" fontAlgn="base" hangingPunct="1">
              <a:spcBef>
                <a:spcPts val="1200"/>
              </a:spcBef>
              <a:spcAft>
                <a:spcPct val="0"/>
              </a:spcAft>
              <a:buClr>
                <a:srgbClr val="C00000"/>
              </a:buClr>
              <a:buFont typeface="Arial" charset="0"/>
              <a:buChar char="»"/>
              <a:defRPr b="0" i="0" kern="1200">
                <a:solidFill>
                  <a:schemeClr val="tx1"/>
                </a:solidFill>
                <a:latin typeface="Calibri (Body)"/>
                <a:ea typeface="Calibri (Body)"/>
                <a:cs typeface="Calibri (Body)"/>
              </a:defRPr>
            </a:lvl2pPr>
            <a:lvl3pPr marL="1143000" indent="-228600" algn="l" rtl="0" eaLnBrk="1" fontAlgn="base" hangingPunct="1">
              <a:spcBef>
                <a:spcPts val="1200"/>
              </a:spcBef>
              <a:spcAft>
                <a:spcPct val="0"/>
              </a:spcAft>
              <a:buClr>
                <a:srgbClr val="C00000"/>
              </a:buClr>
              <a:buFont typeface="Wingdings" pitchFamily="2" charset="2"/>
              <a:buChar char="§"/>
              <a:defRPr sz="1600" b="0" i="0" kern="1200">
                <a:solidFill>
                  <a:schemeClr val="tx1"/>
                </a:solidFill>
                <a:latin typeface="Calibri (Body)"/>
                <a:ea typeface="Calibri (Body)"/>
                <a:cs typeface="Calibri (Body)"/>
              </a:defRPr>
            </a:lvl3pPr>
            <a:lvl4pPr marL="1600200" indent="-228600" algn="l" rtl="0" eaLnBrk="1" fontAlgn="base" hangingPunct="1">
              <a:spcBef>
                <a:spcPts val="1200"/>
              </a:spcBef>
              <a:spcAft>
                <a:spcPct val="0"/>
              </a:spcAft>
              <a:buClr>
                <a:srgbClr val="C00000"/>
              </a:buClr>
              <a:buFont typeface="Arial" charset="0"/>
              <a:buChar char="–"/>
              <a:defRPr sz="1400" b="0" i="0" kern="1200">
                <a:solidFill>
                  <a:schemeClr val="tx1"/>
                </a:solidFill>
                <a:latin typeface="Calibri (Body)"/>
                <a:ea typeface="Calibri (Body)"/>
                <a:cs typeface="Calibri (Body)"/>
              </a:defRPr>
            </a:lvl4pPr>
            <a:lvl5pPr marL="2057400" indent="-228600" algn="l" rtl="0" eaLnBrk="1" fontAlgn="base" hangingPunct="1">
              <a:spcBef>
                <a:spcPts val="1200"/>
              </a:spcBef>
              <a:spcAft>
                <a:spcPct val="0"/>
              </a:spcAft>
              <a:buClr>
                <a:srgbClr val="C00000"/>
              </a:buClr>
              <a:buFont typeface="Arial" charset="0"/>
              <a:buChar char="•"/>
              <a:defRPr sz="1400" b="0" i="0" kern="1200">
                <a:solidFill>
                  <a:schemeClr val="tx1"/>
                </a:solidFill>
                <a:latin typeface="Calibri (Body)"/>
                <a:ea typeface="Calibri (Body)"/>
                <a:cs typeface="Calibri (Body)"/>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t>It is a toolset available to non-profit partners that has seen widespread adoption</a:t>
            </a:r>
          </a:p>
          <a:p>
            <a:r>
              <a:rPr lang="en-US" sz="1800" dirty="0"/>
              <a:t>The Consortium, initially launched in 2006, now consists of over 1875 Partner Institutions in 130 countries on six continents  (www.project-redcap.org) </a:t>
            </a:r>
          </a:p>
        </p:txBody>
      </p:sp>
    </p:spTree>
    <p:extLst>
      <p:ext uri="{BB962C8B-B14F-4D97-AF65-F5344CB8AC3E}">
        <p14:creationId xmlns:p14="http://schemas.microsoft.com/office/powerpoint/2010/main" val="37772066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D422E76-D9D6-1146-8862-33F256EF4EBD}"/>
              </a:ext>
            </a:extLst>
          </p:cNvPr>
          <p:cNvSpPr txBox="1">
            <a:spLocks/>
          </p:cNvSpPr>
          <p:nvPr/>
        </p:nvSpPr>
        <p:spPr>
          <a:xfrm>
            <a:off x="817227" y="216844"/>
            <a:ext cx="9720943" cy="61458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500" dirty="0"/>
          </a:p>
        </p:txBody>
      </p:sp>
      <p:sp>
        <p:nvSpPr>
          <p:cNvPr id="5" name="Title 1">
            <a:extLst>
              <a:ext uri="{FF2B5EF4-FFF2-40B4-BE49-F238E27FC236}">
                <a16:creationId xmlns:a16="http://schemas.microsoft.com/office/drawing/2014/main" id="{96B7172C-FA10-0D4F-BEB2-087AB52788A2}"/>
              </a:ext>
            </a:extLst>
          </p:cNvPr>
          <p:cNvSpPr txBox="1">
            <a:spLocks/>
          </p:cNvSpPr>
          <p:nvPr/>
        </p:nvSpPr>
        <p:spPr>
          <a:xfrm>
            <a:off x="660781" y="86437"/>
            <a:ext cx="10238867" cy="878917"/>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500" dirty="0"/>
              <a:t>There is a separate form completed for Patients during the HBV follow-up Consultation</a:t>
            </a:r>
          </a:p>
        </p:txBody>
      </p:sp>
      <p:pic>
        <p:nvPicPr>
          <p:cNvPr id="4" name="Picture 3">
            <a:extLst>
              <a:ext uri="{FF2B5EF4-FFF2-40B4-BE49-F238E27FC236}">
                <a16:creationId xmlns:a16="http://schemas.microsoft.com/office/drawing/2014/main" id="{50615885-9A7B-5B4D-8EC6-A57C7352F03B}"/>
              </a:ext>
            </a:extLst>
          </p:cNvPr>
          <p:cNvPicPr>
            <a:picLocks noChangeAspect="1"/>
          </p:cNvPicPr>
          <p:nvPr/>
        </p:nvPicPr>
        <p:blipFill>
          <a:blip r:embed="rId2"/>
          <a:stretch>
            <a:fillRect/>
          </a:stretch>
        </p:blipFill>
        <p:spPr>
          <a:xfrm>
            <a:off x="1173996" y="964261"/>
            <a:ext cx="4433298" cy="5891903"/>
          </a:xfrm>
          <a:prstGeom prst="rect">
            <a:avLst/>
          </a:prstGeom>
        </p:spPr>
      </p:pic>
      <p:pic>
        <p:nvPicPr>
          <p:cNvPr id="7" name="Picture 6">
            <a:extLst>
              <a:ext uri="{FF2B5EF4-FFF2-40B4-BE49-F238E27FC236}">
                <a16:creationId xmlns:a16="http://schemas.microsoft.com/office/drawing/2014/main" id="{BB690D94-C65A-314A-866C-088EBEC35D0F}"/>
              </a:ext>
            </a:extLst>
          </p:cNvPr>
          <p:cNvPicPr>
            <a:picLocks noChangeAspect="1"/>
          </p:cNvPicPr>
          <p:nvPr/>
        </p:nvPicPr>
        <p:blipFill>
          <a:blip r:embed="rId3"/>
          <a:stretch>
            <a:fillRect/>
          </a:stretch>
        </p:blipFill>
        <p:spPr>
          <a:xfrm>
            <a:off x="6132701" y="965545"/>
            <a:ext cx="4405469" cy="5890619"/>
          </a:xfrm>
          <a:prstGeom prst="rect">
            <a:avLst/>
          </a:prstGeom>
        </p:spPr>
      </p:pic>
    </p:spTree>
    <p:extLst>
      <p:ext uri="{BB962C8B-B14F-4D97-AF65-F5344CB8AC3E}">
        <p14:creationId xmlns:p14="http://schemas.microsoft.com/office/powerpoint/2010/main" val="12808238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D422E76-D9D6-1146-8862-33F256EF4EBD}"/>
              </a:ext>
            </a:extLst>
          </p:cNvPr>
          <p:cNvSpPr txBox="1">
            <a:spLocks/>
          </p:cNvSpPr>
          <p:nvPr/>
        </p:nvSpPr>
        <p:spPr>
          <a:xfrm>
            <a:off x="817227" y="216844"/>
            <a:ext cx="9720943" cy="61458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500" dirty="0"/>
          </a:p>
        </p:txBody>
      </p:sp>
      <p:sp>
        <p:nvSpPr>
          <p:cNvPr id="5" name="Title 1">
            <a:extLst>
              <a:ext uri="{FF2B5EF4-FFF2-40B4-BE49-F238E27FC236}">
                <a16:creationId xmlns:a16="http://schemas.microsoft.com/office/drawing/2014/main" id="{96B7172C-FA10-0D4F-BEB2-087AB52788A2}"/>
              </a:ext>
            </a:extLst>
          </p:cNvPr>
          <p:cNvSpPr txBox="1">
            <a:spLocks/>
          </p:cNvSpPr>
          <p:nvPr/>
        </p:nvSpPr>
        <p:spPr>
          <a:xfrm>
            <a:off x="331910" y="109728"/>
            <a:ext cx="11287065" cy="1102273"/>
          </a:xfrm>
          <a:prstGeom prst="rect">
            <a:avLst/>
          </a:prstGeom>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500" dirty="0"/>
              <a:t>The Consultation includes information regarding a Patient’s Prescription </a:t>
            </a:r>
          </a:p>
          <a:p>
            <a:r>
              <a:rPr lang="en-US" sz="3500" dirty="0"/>
              <a:t>That information ties to a patient’s barcode so the Pharmacy is able to determine and correctly administer the appropriate therapies</a:t>
            </a:r>
          </a:p>
        </p:txBody>
      </p:sp>
      <p:pic>
        <p:nvPicPr>
          <p:cNvPr id="6" name="Picture 5">
            <a:extLst>
              <a:ext uri="{FF2B5EF4-FFF2-40B4-BE49-F238E27FC236}">
                <a16:creationId xmlns:a16="http://schemas.microsoft.com/office/drawing/2014/main" id="{721D16E7-8A05-AD44-986E-A470C3AC38BC}"/>
              </a:ext>
            </a:extLst>
          </p:cNvPr>
          <p:cNvPicPr>
            <a:picLocks noChangeAspect="1"/>
          </p:cNvPicPr>
          <p:nvPr/>
        </p:nvPicPr>
        <p:blipFill>
          <a:blip r:embed="rId2"/>
          <a:stretch>
            <a:fillRect/>
          </a:stretch>
        </p:blipFill>
        <p:spPr>
          <a:xfrm>
            <a:off x="6621468" y="1138065"/>
            <a:ext cx="5192580" cy="5751909"/>
          </a:xfrm>
          <a:prstGeom prst="rect">
            <a:avLst/>
          </a:prstGeom>
        </p:spPr>
      </p:pic>
      <p:pic>
        <p:nvPicPr>
          <p:cNvPr id="9" name="Picture 8">
            <a:extLst>
              <a:ext uri="{FF2B5EF4-FFF2-40B4-BE49-F238E27FC236}">
                <a16:creationId xmlns:a16="http://schemas.microsoft.com/office/drawing/2014/main" id="{3F15889A-9D1B-A94F-AE1D-2CB8002DB4ED}"/>
              </a:ext>
            </a:extLst>
          </p:cNvPr>
          <p:cNvPicPr>
            <a:picLocks noChangeAspect="1"/>
          </p:cNvPicPr>
          <p:nvPr/>
        </p:nvPicPr>
        <p:blipFill>
          <a:blip r:embed="rId3"/>
          <a:stretch>
            <a:fillRect/>
          </a:stretch>
        </p:blipFill>
        <p:spPr>
          <a:xfrm>
            <a:off x="817227" y="1149038"/>
            <a:ext cx="5095277" cy="5666014"/>
          </a:xfrm>
          <a:prstGeom prst="rect">
            <a:avLst/>
          </a:prstGeom>
        </p:spPr>
      </p:pic>
    </p:spTree>
    <p:extLst>
      <p:ext uri="{BB962C8B-B14F-4D97-AF65-F5344CB8AC3E}">
        <p14:creationId xmlns:p14="http://schemas.microsoft.com/office/powerpoint/2010/main" val="21967816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A87D84-D44B-F44B-B7C6-89AC9896BFD0}"/>
              </a:ext>
            </a:extLst>
          </p:cNvPr>
          <p:cNvSpPr txBox="1">
            <a:spLocks/>
          </p:cNvSpPr>
          <p:nvPr/>
        </p:nvSpPr>
        <p:spPr>
          <a:xfrm>
            <a:off x="331910" y="109728"/>
            <a:ext cx="11287065" cy="1511808"/>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500" dirty="0"/>
              <a:t>After a period of inactivity, a User is logged-out by REDCap</a:t>
            </a:r>
          </a:p>
          <a:p>
            <a:r>
              <a:rPr lang="en-US" sz="3500" dirty="0"/>
              <a:t>It is advisable to return to the REDCap Home and log-out for security purposes when finished entering a series of Patient data</a:t>
            </a:r>
          </a:p>
        </p:txBody>
      </p:sp>
      <p:pic>
        <p:nvPicPr>
          <p:cNvPr id="6" name="Picture 5">
            <a:extLst>
              <a:ext uri="{FF2B5EF4-FFF2-40B4-BE49-F238E27FC236}">
                <a16:creationId xmlns:a16="http://schemas.microsoft.com/office/drawing/2014/main" id="{D7EBA5F1-2134-8E40-B49F-0B2DF5665282}"/>
              </a:ext>
            </a:extLst>
          </p:cNvPr>
          <p:cNvPicPr>
            <a:picLocks noChangeAspect="1"/>
          </p:cNvPicPr>
          <p:nvPr/>
        </p:nvPicPr>
        <p:blipFill>
          <a:blip r:embed="rId2"/>
          <a:stretch>
            <a:fillRect/>
          </a:stretch>
        </p:blipFill>
        <p:spPr>
          <a:xfrm>
            <a:off x="308183" y="1755025"/>
            <a:ext cx="5835768" cy="4084320"/>
          </a:xfrm>
          <a:prstGeom prst="rect">
            <a:avLst/>
          </a:prstGeom>
        </p:spPr>
      </p:pic>
      <p:pic>
        <p:nvPicPr>
          <p:cNvPr id="10" name="Picture 9">
            <a:extLst>
              <a:ext uri="{FF2B5EF4-FFF2-40B4-BE49-F238E27FC236}">
                <a16:creationId xmlns:a16="http://schemas.microsoft.com/office/drawing/2014/main" id="{DCDB4AB3-E148-4C41-8AAD-4432AF54FEB0}"/>
              </a:ext>
            </a:extLst>
          </p:cNvPr>
          <p:cNvPicPr>
            <a:picLocks noChangeAspect="1"/>
          </p:cNvPicPr>
          <p:nvPr/>
        </p:nvPicPr>
        <p:blipFill>
          <a:blip r:embed="rId3"/>
          <a:stretch>
            <a:fillRect/>
          </a:stretch>
        </p:blipFill>
        <p:spPr>
          <a:xfrm>
            <a:off x="6143951" y="1755025"/>
            <a:ext cx="5877361" cy="4048367"/>
          </a:xfrm>
          <a:prstGeom prst="rect">
            <a:avLst/>
          </a:prstGeom>
        </p:spPr>
      </p:pic>
    </p:spTree>
    <p:extLst>
      <p:ext uri="{BB962C8B-B14F-4D97-AF65-F5344CB8AC3E}">
        <p14:creationId xmlns:p14="http://schemas.microsoft.com/office/powerpoint/2010/main" val="28366621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FDEBDCD-F49F-6E47-AB66-5917F5672155}"/>
              </a:ext>
            </a:extLst>
          </p:cNvPr>
          <p:cNvSpPr txBox="1">
            <a:spLocks/>
          </p:cNvSpPr>
          <p:nvPr/>
        </p:nvSpPr>
        <p:spPr>
          <a:xfrm>
            <a:off x="562530" y="180268"/>
            <a:ext cx="10862709" cy="1343732"/>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500" dirty="0"/>
              <a:t>Doctor’s are able to monitor/access Patient Progress through the Record Status Dashboard or in the Reporting Applications which provide additional tools for reviewing the Patient population’s overall progress through the Pilot</a:t>
            </a:r>
          </a:p>
        </p:txBody>
      </p:sp>
      <p:pic>
        <p:nvPicPr>
          <p:cNvPr id="6" name="Picture 5">
            <a:extLst>
              <a:ext uri="{FF2B5EF4-FFF2-40B4-BE49-F238E27FC236}">
                <a16:creationId xmlns:a16="http://schemas.microsoft.com/office/drawing/2014/main" id="{C039895D-5FE0-E544-9FC7-0AC337E27C1D}"/>
              </a:ext>
            </a:extLst>
          </p:cNvPr>
          <p:cNvPicPr>
            <a:picLocks noChangeAspect="1"/>
          </p:cNvPicPr>
          <p:nvPr/>
        </p:nvPicPr>
        <p:blipFill>
          <a:blip r:embed="rId2"/>
          <a:stretch>
            <a:fillRect/>
          </a:stretch>
        </p:blipFill>
        <p:spPr>
          <a:xfrm>
            <a:off x="286973" y="1941522"/>
            <a:ext cx="5479843" cy="3977693"/>
          </a:xfrm>
          <a:prstGeom prst="rect">
            <a:avLst/>
          </a:prstGeom>
        </p:spPr>
      </p:pic>
      <p:pic>
        <p:nvPicPr>
          <p:cNvPr id="8" name="Picture 7">
            <a:extLst>
              <a:ext uri="{FF2B5EF4-FFF2-40B4-BE49-F238E27FC236}">
                <a16:creationId xmlns:a16="http://schemas.microsoft.com/office/drawing/2014/main" id="{051FBCA8-0DD0-674D-835F-20A5B46129B1}"/>
              </a:ext>
            </a:extLst>
          </p:cNvPr>
          <p:cNvPicPr>
            <a:picLocks noChangeAspect="1"/>
          </p:cNvPicPr>
          <p:nvPr/>
        </p:nvPicPr>
        <p:blipFill>
          <a:blip r:embed="rId3"/>
          <a:stretch>
            <a:fillRect/>
          </a:stretch>
        </p:blipFill>
        <p:spPr>
          <a:xfrm>
            <a:off x="5993885" y="1941522"/>
            <a:ext cx="5778190" cy="3977693"/>
          </a:xfrm>
          <a:prstGeom prst="rect">
            <a:avLst/>
          </a:prstGeom>
        </p:spPr>
      </p:pic>
    </p:spTree>
    <p:extLst>
      <p:ext uri="{BB962C8B-B14F-4D97-AF65-F5344CB8AC3E}">
        <p14:creationId xmlns:p14="http://schemas.microsoft.com/office/powerpoint/2010/main" val="1905751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BFCB7-E484-40A2-A030-9A2397423576}"/>
              </a:ext>
            </a:extLst>
          </p:cNvPr>
          <p:cNvSpPr>
            <a:spLocks noGrp="1"/>
          </p:cNvSpPr>
          <p:nvPr>
            <p:ph type="title"/>
          </p:nvPr>
        </p:nvSpPr>
        <p:spPr/>
        <p:txBody>
          <a:bodyPr/>
          <a:lstStyle/>
          <a:p>
            <a:r>
              <a:rPr lang="en-US" dirty="0"/>
              <a:t>Why Use REDCap?</a:t>
            </a:r>
          </a:p>
        </p:txBody>
      </p:sp>
      <p:sp>
        <p:nvSpPr>
          <p:cNvPr id="3" name="Content Placeholder 2">
            <a:extLst>
              <a:ext uri="{FF2B5EF4-FFF2-40B4-BE49-F238E27FC236}">
                <a16:creationId xmlns:a16="http://schemas.microsoft.com/office/drawing/2014/main" id="{7D1D6F8A-02EE-4278-9F32-4DE55F4A2F98}"/>
              </a:ext>
            </a:extLst>
          </p:cNvPr>
          <p:cNvSpPr>
            <a:spLocks noGrp="1"/>
          </p:cNvSpPr>
          <p:nvPr>
            <p:ph idx="1"/>
          </p:nvPr>
        </p:nvSpPr>
        <p:spPr>
          <a:xfrm>
            <a:off x="947995" y="1690688"/>
            <a:ext cx="5586925" cy="4351338"/>
          </a:xfrm>
        </p:spPr>
        <p:txBody>
          <a:bodyPr>
            <a:normAutofit fontScale="92500" lnSpcReduction="10000"/>
          </a:bodyPr>
          <a:lstStyle/>
          <a:p>
            <a:pPr marL="0" indent="0">
              <a:buNone/>
            </a:pPr>
            <a:r>
              <a:rPr lang="en-US" dirty="0"/>
              <a:t>Provides non-profits and the medical field a tool that:</a:t>
            </a:r>
          </a:p>
          <a:p>
            <a:pPr lvl="1"/>
            <a:endParaRPr lang="en-US" sz="2000" dirty="0"/>
          </a:p>
          <a:p>
            <a:pPr lvl="1"/>
            <a:r>
              <a:rPr lang="en-US" sz="2000" dirty="0"/>
              <a:t>Most importantly the system protects and encrypts personally identifiable and sensitive data and controls user access to that information</a:t>
            </a:r>
          </a:p>
          <a:p>
            <a:pPr lvl="1"/>
            <a:r>
              <a:rPr lang="en-US" sz="2000" dirty="0"/>
              <a:t>Defines forms/data relevant to doctors and health-care professionals to monitor a patient’s healthcare</a:t>
            </a:r>
          </a:p>
          <a:p>
            <a:pPr lvl="1"/>
            <a:r>
              <a:rPr lang="en-US" sz="2000" dirty="0"/>
              <a:t>Validates fields/ performs data queries</a:t>
            </a:r>
          </a:p>
          <a:p>
            <a:pPr lvl="1"/>
            <a:r>
              <a:rPr lang="en-US" sz="2000" dirty="0"/>
              <a:t>Safely stores and backs up data</a:t>
            </a:r>
          </a:p>
          <a:p>
            <a:pPr lvl="1"/>
            <a:r>
              <a:rPr lang="en-US" sz="2000" dirty="0"/>
              <a:t>Supports exporting data for progress &amp; analysis</a:t>
            </a:r>
          </a:p>
          <a:p>
            <a:pPr lvl="1"/>
            <a:r>
              <a:rPr lang="en-US" sz="2000" dirty="0"/>
              <a:t>Includes a functional Mobile App</a:t>
            </a:r>
          </a:p>
        </p:txBody>
      </p:sp>
      <p:grpSp>
        <p:nvGrpSpPr>
          <p:cNvPr id="5" name="Group 4">
            <a:extLst>
              <a:ext uri="{FF2B5EF4-FFF2-40B4-BE49-F238E27FC236}">
                <a16:creationId xmlns:a16="http://schemas.microsoft.com/office/drawing/2014/main" id="{43BCEF86-3F61-9E4A-8A15-F59094F62136}"/>
              </a:ext>
            </a:extLst>
          </p:cNvPr>
          <p:cNvGrpSpPr/>
          <p:nvPr/>
        </p:nvGrpSpPr>
        <p:grpSpPr>
          <a:xfrm>
            <a:off x="7042298" y="1935163"/>
            <a:ext cx="3060552" cy="3721359"/>
            <a:chOff x="5791200" y="76200"/>
            <a:chExt cx="3276600" cy="4191000"/>
          </a:xfrm>
        </p:grpSpPr>
        <p:sp>
          <p:nvSpPr>
            <p:cNvPr id="8" name="Rounded Rectangle 7">
              <a:extLst>
                <a:ext uri="{FF2B5EF4-FFF2-40B4-BE49-F238E27FC236}">
                  <a16:creationId xmlns:a16="http://schemas.microsoft.com/office/drawing/2014/main" id="{B0671680-D085-694B-B4C5-25576DD598D1}"/>
                </a:ext>
              </a:extLst>
            </p:cNvPr>
            <p:cNvSpPr/>
            <p:nvPr/>
          </p:nvSpPr>
          <p:spPr>
            <a:xfrm>
              <a:off x="5791200" y="76200"/>
              <a:ext cx="3276600" cy="4191000"/>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000" b="1" dirty="0">
                  <a:solidFill>
                    <a:schemeClr val="tx1"/>
                  </a:solidFill>
                </a:rPr>
                <a:t>REDCap</a:t>
              </a:r>
            </a:p>
          </p:txBody>
        </p:sp>
        <p:sp>
          <p:nvSpPr>
            <p:cNvPr id="11" name="Rectangle 10">
              <a:extLst>
                <a:ext uri="{FF2B5EF4-FFF2-40B4-BE49-F238E27FC236}">
                  <a16:creationId xmlns:a16="http://schemas.microsoft.com/office/drawing/2014/main" id="{40FA0367-647F-8A44-91B9-F93E34725D7B}"/>
                </a:ext>
              </a:extLst>
            </p:cNvPr>
            <p:cNvSpPr/>
            <p:nvPr/>
          </p:nvSpPr>
          <p:spPr>
            <a:xfrm>
              <a:off x="6019800" y="609600"/>
              <a:ext cx="2705100" cy="381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Body)"/>
                </a:rPr>
                <a:t>Define Forms/Instruments</a:t>
              </a:r>
            </a:p>
          </p:txBody>
        </p:sp>
        <p:grpSp>
          <p:nvGrpSpPr>
            <p:cNvPr id="12" name="Group 11">
              <a:extLst>
                <a:ext uri="{FF2B5EF4-FFF2-40B4-BE49-F238E27FC236}">
                  <a16:creationId xmlns:a16="http://schemas.microsoft.com/office/drawing/2014/main" id="{7371A53E-A6C6-8B46-B7FF-BF67A6CDD78A}"/>
                </a:ext>
              </a:extLst>
            </p:cNvPr>
            <p:cNvGrpSpPr/>
            <p:nvPr/>
          </p:nvGrpSpPr>
          <p:grpSpPr>
            <a:xfrm>
              <a:off x="6019800" y="1066800"/>
              <a:ext cx="2705100" cy="679938"/>
              <a:chOff x="6019800" y="1066800"/>
              <a:chExt cx="2705100" cy="679938"/>
            </a:xfrm>
          </p:grpSpPr>
          <p:sp>
            <p:nvSpPr>
              <p:cNvPr id="13" name="Down Arrow 12">
                <a:extLst>
                  <a:ext uri="{FF2B5EF4-FFF2-40B4-BE49-F238E27FC236}">
                    <a16:creationId xmlns:a16="http://schemas.microsoft.com/office/drawing/2014/main" id="{95C3F4F4-237A-B144-9510-431C044D2A14}"/>
                  </a:ext>
                </a:extLst>
              </p:cNvPr>
              <p:cNvSpPr/>
              <p:nvPr/>
            </p:nvSpPr>
            <p:spPr>
              <a:xfrm>
                <a:off x="7162800" y="1066800"/>
                <a:ext cx="381000" cy="22860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F4A0FC8-4937-9248-BFBA-98776947CEA2}"/>
                  </a:ext>
                </a:extLst>
              </p:cNvPr>
              <p:cNvSpPr/>
              <p:nvPr/>
            </p:nvSpPr>
            <p:spPr>
              <a:xfrm>
                <a:off x="6019800" y="1365738"/>
                <a:ext cx="2705100" cy="381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Body)"/>
                  </a:rPr>
                  <a:t>Define Procedure/Events</a:t>
                </a:r>
              </a:p>
            </p:txBody>
          </p:sp>
        </p:grpSp>
        <p:grpSp>
          <p:nvGrpSpPr>
            <p:cNvPr id="15" name="Group 14">
              <a:extLst>
                <a:ext uri="{FF2B5EF4-FFF2-40B4-BE49-F238E27FC236}">
                  <a16:creationId xmlns:a16="http://schemas.microsoft.com/office/drawing/2014/main" id="{66C020CF-9C92-FF49-9648-F7D4AF2CF55B}"/>
                </a:ext>
              </a:extLst>
            </p:cNvPr>
            <p:cNvGrpSpPr/>
            <p:nvPr/>
          </p:nvGrpSpPr>
          <p:grpSpPr>
            <a:xfrm>
              <a:off x="5933806" y="1841500"/>
              <a:ext cx="2894489" cy="685800"/>
              <a:chOff x="5933806" y="1828800"/>
              <a:chExt cx="2894489" cy="685800"/>
            </a:xfrm>
          </p:grpSpPr>
          <p:sp>
            <p:nvSpPr>
              <p:cNvPr id="16" name="Down Arrow 15">
                <a:extLst>
                  <a:ext uri="{FF2B5EF4-FFF2-40B4-BE49-F238E27FC236}">
                    <a16:creationId xmlns:a16="http://schemas.microsoft.com/office/drawing/2014/main" id="{AC5FBAFE-0482-5D48-8356-B5140685EA18}"/>
                  </a:ext>
                </a:extLst>
              </p:cNvPr>
              <p:cNvSpPr/>
              <p:nvPr/>
            </p:nvSpPr>
            <p:spPr>
              <a:xfrm>
                <a:off x="7162800" y="1828800"/>
                <a:ext cx="381000" cy="22860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8AFAEF9-D64B-904B-9E57-4FC9D6178646}"/>
                  </a:ext>
                </a:extLst>
              </p:cNvPr>
              <p:cNvSpPr/>
              <p:nvPr/>
            </p:nvSpPr>
            <p:spPr>
              <a:xfrm>
                <a:off x="5933806" y="2133599"/>
                <a:ext cx="2894489" cy="3810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cs typeface="Calibri" panose="020F0502020204030204" pitchFamily="34" charset="0"/>
                  </a:rPr>
                  <a:t>Set User Access/Permissions</a:t>
                </a:r>
              </a:p>
            </p:txBody>
          </p:sp>
        </p:grpSp>
        <p:grpSp>
          <p:nvGrpSpPr>
            <p:cNvPr id="18" name="Group 17">
              <a:extLst>
                <a:ext uri="{FF2B5EF4-FFF2-40B4-BE49-F238E27FC236}">
                  <a16:creationId xmlns:a16="http://schemas.microsoft.com/office/drawing/2014/main" id="{56743650-B96F-BC43-85A8-2EA2FEECD149}"/>
                </a:ext>
              </a:extLst>
            </p:cNvPr>
            <p:cNvGrpSpPr/>
            <p:nvPr/>
          </p:nvGrpSpPr>
          <p:grpSpPr>
            <a:xfrm>
              <a:off x="6096000" y="2590800"/>
              <a:ext cx="2705100" cy="685800"/>
              <a:chOff x="6096000" y="2590800"/>
              <a:chExt cx="2705100" cy="685800"/>
            </a:xfrm>
          </p:grpSpPr>
          <p:sp>
            <p:nvSpPr>
              <p:cNvPr id="19" name="Down Arrow 18">
                <a:extLst>
                  <a:ext uri="{FF2B5EF4-FFF2-40B4-BE49-F238E27FC236}">
                    <a16:creationId xmlns:a16="http://schemas.microsoft.com/office/drawing/2014/main" id="{0D12B0BF-4C32-4C44-956E-0F4B5F1CB9F4}"/>
                  </a:ext>
                </a:extLst>
              </p:cNvPr>
              <p:cNvSpPr/>
              <p:nvPr/>
            </p:nvSpPr>
            <p:spPr>
              <a:xfrm>
                <a:off x="7162800" y="2590800"/>
                <a:ext cx="381000" cy="22860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081B6C-4F62-5E45-9D13-3736EE21B790}"/>
                  </a:ext>
                </a:extLst>
              </p:cNvPr>
              <p:cNvSpPr/>
              <p:nvPr/>
            </p:nvSpPr>
            <p:spPr>
              <a:xfrm>
                <a:off x="6096000" y="2895600"/>
                <a:ext cx="2705100" cy="381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cs typeface="Calibri" panose="020F0502020204030204" pitchFamily="34" charset="0"/>
                  </a:rPr>
                  <a:t>Capture Data</a:t>
                </a:r>
              </a:p>
            </p:txBody>
          </p:sp>
        </p:grpSp>
        <p:grpSp>
          <p:nvGrpSpPr>
            <p:cNvPr id="21" name="Group 20">
              <a:extLst>
                <a:ext uri="{FF2B5EF4-FFF2-40B4-BE49-F238E27FC236}">
                  <a16:creationId xmlns:a16="http://schemas.microsoft.com/office/drawing/2014/main" id="{714E5F43-CE13-0541-9132-17D103249006}"/>
                </a:ext>
              </a:extLst>
            </p:cNvPr>
            <p:cNvGrpSpPr/>
            <p:nvPr/>
          </p:nvGrpSpPr>
          <p:grpSpPr>
            <a:xfrm>
              <a:off x="6096000" y="3352800"/>
              <a:ext cx="2705100" cy="685800"/>
              <a:chOff x="6096000" y="3352800"/>
              <a:chExt cx="2705100" cy="685800"/>
            </a:xfrm>
          </p:grpSpPr>
          <p:sp>
            <p:nvSpPr>
              <p:cNvPr id="22" name="Down Arrow 21">
                <a:extLst>
                  <a:ext uri="{FF2B5EF4-FFF2-40B4-BE49-F238E27FC236}">
                    <a16:creationId xmlns:a16="http://schemas.microsoft.com/office/drawing/2014/main" id="{C5A52670-DDBD-B343-B245-A60F84DA3EB1}"/>
                  </a:ext>
                </a:extLst>
              </p:cNvPr>
              <p:cNvSpPr/>
              <p:nvPr/>
            </p:nvSpPr>
            <p:spPr>
              <a:xfrm>
                <a:off x="7162800" y="3352800"/>
                <a:ext cx="381000" cy="22860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CC7FB60-C683-1D44-902E-93BF68A3C436}"/>
                  </a:ext>
                </a:extLst>
              </p:cNvPr>
              <p:cNvSpPr/>
              <p:nvPr/>
            </p:nvSpPr>
            <p:spPr>
              <a:xfrm>
                <a:off x="6096000" y="3657600"/>
                <a:ext cx="2705100" cy="381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cs typeface="Calibri" panose="020F0502020204030204" pitchFamily="34" charset="0"/>
                  </a:rPr>
                  <a:t>Query/Analyze Data</a:t>
                </a:r>
              </a:p>
            </p:txBody>
          </p:sp>
        </p:grpSp>
      </p:grpSp>
    </p:spTree>
    <p:extLst>
      <p:ext uri="{BB962C8B-B14F-4D97-AF65-F5344CB8AC3E}">
        <p14:creationId xmlns:p14="http://schemas.microsoft.com/office/powerpoint/2010/main" val="761451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BFCB7-E484-40A2-A030-9A2397423576}"/>
              </a:ext>
            </a:extLst>
          </p:cNvPr>
          <p:cNvSpPr>
            <a:spLocks noGrp="1"/>
          </p:cNvSpPr>
          <p:nvPr>
            <p:ph type="title"/>
          </p:nvPr>
        </p:nvSpPr>
        <p:spPr>
          <a:xfrm>
            <a:off x="837080" y="29663"/>
            <a:ext cx="10515600" cy="1325563"/>
          </a:xfrm>
        </p:spPr>
        <p:txBody>
          <a:bodyPr>
            <a:normAutofit/>
          </a:bodyPr>
          <a:lstStyle/>
          <a:p>
            <a:pPr algn="ctr"/>
            <a:r>
              <a:rPr lang="en-US" sz="3600" dirty="0"/>
              <a:t>REDCap – General Purpose Database </a:t>
            </a:r>
            <a:br>
              <a:rPr lang="en-US" sz="3600" dirty="0"/>
            </a:br>
            <a:r>
              <a:rPr lang="en-US" sz="3600" dirty="0"/>
              <a:t>Developed for Clinical/Patient Data</a:t>
            </a:r>
          </a:p>
        </p:txBody>
      </p:sp>
      <p:sp>
        <p:nvSpPr>
          <p:cNvPr id="24" name="Can 23">
            <a:extLst>
              <a:ext uri="{FF2B5EF4-FFF2-40B4-BE49-F238E27FC236}">
                <a16:creationId xmlns:a16="http://schemas.microsoft.com/office/drawing/2014/main" id="{484CB79A-5954-9240-B6A3-7DAD688476F7}"/>
              </a:ext>
            </a:extLst>
          </p:cNvPr>
          <p:cNvSpPr/>
          <p:nvPr/>
        </p:nvSpPr>
        <p:spPr>
          <a:xfrm>
            <a:off x="3924300" y="3239384"/>
            <a:ext cx="2514600" cy="1752600"/>
          </a:xfrm>
          <a:prstGeom prst="can">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200" dirty="0">
                <a:latin typeface="Calibri" panose="020F0502020204030204" pitchFamily="34" charset="0"/>
                <a:cs typeface="Calibri" panose="020F0502020204030204" pitchFamily="34" charset="0"/>
              </a:rPr>
              <a:t>REDCap Project</a:t>
            </a:r>
          </a:p>
        </p:txBody>
      </p:sp>
      <p:pic>
        <p:nvPicPr>
          <p:cNvPr id="25" name="Picture 24">
            <a:extLst>
              <a:ext uri="{FF2B5EF4-FFF2-40B4-BE49-F238E27FC236}">
                <a16:creationId xmlns:a16="http://schemas.microsoft.com/office/drawing/2014/main" id="{4CBCAC7A-2ED1-F446-AF93-766F46C6675C}"/>
              </a:ext>
            </a:extLst>
          </p:cNvPr>
          <p:cNvPicPr>
            <a:picLocks noChangeAspect="1"/>
          </p:cNvPicPr>
          <p:nvPr/>
        </p:nvPicPr>
        <p:blipFill>
          <a:blip r:embed="rId2" cstate="print"/>
          <a:stretch>
            <a:fillRect/>
          </a:stretch>
        </p:blipFill>
        <p:spPr>
          <a:xfrm>
            <a:off x="1373904" y="3848014"/>
            <a:ext cx="1914525" cy="1963615"/>
          </a:xfrm>
          <a:prstGeom prst="rect">
            <a:avLst/>
          </a:prstGeom>
        </p:spPr>
      </p:pic>
      <p:sp>
        <p:nvSpPr>
          <p:cNvPr id="26" name="TextBox 25">
            <a:extLst>
              <a:ext uri="{FF2B5EF4-FFF2-40B4-BE49-F238E27FC236}">
                <a16:creationId xmlns:a16="http://schemas.microsoft.com/office/drawing/2014/main" id="{7DAFCF0A-6820-B247-9D66-5D4B771C7751}"/>
              </a:ext>
            </a:extLst>
          </p:cNvPr>
          <p:cNvSpPr txBox="1"/>
          <p:nvPr/>
        </p:nvSpPr>
        <p:spPr>
          <a:xfrm>
            <a:off x="2037439" y="6331211"/>
            <a:ext cx="2057400" cy="276999"/>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REDCap Application</a:t>
            </a:r>
          </a:p>
        </p:txBody>
      </p:sp>
      <p:cxnSp>
        <p:nvCxnSpPr>
          <p:cNvPr id="27" name="Straight Arrow Connector 26">
            <a:extLst>
              <a:ext uri="{FF2B5EF4-FFF2-40B4-BE49-F238E27FC236}">
                <a16:creationId xmlns:a16="http://schemas.microsoft.com/office/drawing/2014/main" id="{6188337D-F316-EF40-BDC6-F49B04AD0B28}"/>
              </a:ext>
            </a:extLst>
          </p:cNvPr>
          <p:cNvCxnSpPr>
            <a:cxnSpLocks/>
          </p:cNvCxnSpPr>
          <p:nvPr/>
        </p:nvCxnSpPr>
        <p:spPr>
          <a:xfrm flipV="1">
            <a:off x="2737598" y="4115684"/>
            <a:ext cx="1072061" cy="751064"/>
          </a:xfrm>
          <a:prstGeom prst="straightConnector1">
            <a:avLst/>
          </a:prstGeom>
          <a:ln w="76200">
            <a:prstDash val="sysDash"/>
            <a:tailEnd type="triangle"/>
          </a:ln>
        </p:spPr>
        <p:style>
          <a:lnRef idx="3">
            <a:schemeClr val="dk1"/>
          </a:lnRef>
          <a:fillRef idx="0">
            <a:schemeClr val="dk1"/>
          </a:fillRef>
          <a:effectRef idx="2">
            <a:schemeClr val="dk1"/>
          </a:effectRef>
          <a:fontRef idx="minor">
            <a:schemeClr val="tx1"/>
          </a:fontRef>
        </p:style>
      </p:cxnSp>
      <p:sp>
        <p:nvSpPr>
          <p:cNvPr id="28" name="Rounded Rectangle 27">
            <a:extLst>
              <a:ext uri="{FF2B5EF4-FFF2-40B4-BE49-F238E27FC236}">
                <a16:creationId xmlns:a16="http://schemas.microsoft.com/office/drawing/2014/main" id="{C8A819D8-8A0A-4744-B70E-11FD016BF227}"/>
              </a:ext>
            </a:extLst>
          </p:cNvPr>
          <p:cNvSpPr/>
          <p:nvPr/>
        </p:nvSpPr>
        <p:spPr>
          <a:xfrm>
            <a:off x="1905000" y="2258387"/>
            <a:ext cx="1219200" cy="41281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200" dirty="0">
                <a:latin typeface="Calibri" panose="020F0502020204030204" pitchFamily="34" charset="0"/>
                <a:cs typeface="Calibri" panose="020F0502020204030204" pitchFamily="34" charset="0"/>
              </a:rPr>
              <a:t>Data Forms</a:t>
            </a:r>
          </a:p>
        </p:txBody>
      </p:sp>
      <p:sp>
        <p:nvSpPr>
          <p:cNvPr id="29" name="Rounded Rectangle 28">
            <a:extLst>
              <a:ext uri="{FF2B5EF4-FFF2-40B4-BE49-F238E27FC236}">
                <a16:creationId xmlns:a16="http://schemas.microsoft.com/office/drawing/2014/main" id="{21BF00F2-36AC-5843-BD87-8F4CAB16C56A}"/>
              </a:ext>
            </a:extLst>
          </p:cNvPr>
          <p:cNvSpPr/>
          <p:nvPr/>
        </p:nvSpPr>
        <p:spPr>
          <a:xfrm>
            <a:off x="2462701" y="1418859"/>
            <a:ext cx="1219200" cy="41281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200" dirty="0">
                <a:latin typeface="Calibri" panose="020F0502020204030204" pitchFamily="34" charset="0"/>
                <a:cs typeface="Calibri" panose="020F0502020204030204" pitchFamily="34" charset="0"/>
              </a:rPr>
              <a:t>Web Surveys</a:t>
            </a:r>
          </a:p>
        </p:txBody>
      </p:sp>
      <p:sp>
        <p:nvSpPr>
          <p:cNvPr id="30" name="Rounded Rectangle 29">
            <a:extLst>
              <a:ext uri="{FF2B5EF4-FFF2-40B4-BE49-F238E27FC236}">
                <a16:creationId xmlns:a16="http://schemas.microsoft.com/office/drawing/2014/main" id="{9D9B357F-DC90-644A-A33A-18990E9F8511}"/>
              </a:ext>
            </a:extLst>
          </p:cNvPr>
          <p:cNvSpPr/>
          <p:nvPr/>
        </p:nvSpPr>
        <p:spPr>
          <a:xfrm>
            <a:off x="7329768" y="1431768"/>
            <a:ext cx="1219200" cy="41281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200" dirty="0">
                <a:latin typeface="Calibri" panose="020F0502020204030204" pitchFamily="34" charset="0"/>
                <a:cs typeface="Calibri" panose="020F0502020204030204" pitchFamily="34" charset="0"/>
              </a:rPr>
              <a:t>Data </a:t>
            </a:r>
          </a:p>
          <a:p>
            <a:pPr algn="ctr"/>
            <a:r>
              <a:rPr lang="en-US" sz="1200" dirty="0">
                <a:latin typeface="Calibri" panose="020F0502020204030204" pitchFamily="34" charset="0"/>
                <a:cs typeface="Calibri" panose="020F0502020204030204" pitchFamily="34" charset="0"/>
              </a:rPr>
              <a:t>Import / Export</a:t>
            </a:r>
          </a:p>
        </p:txBody>
      </p:sp>
      <p:sp>
        <p:nvSpPr>
          <p:cNvPr id="31" name="Rounded Rectangle 30">
            <a:extLst>
              <a:ext uri="{FF2B5EF4-FFF2-40B4-BE49-F238E27FC236}">
                <a16:creationId xmlns:a16="http://schemas.microsoft.com/office/drawing/2014/main" id="{FB1CA897-CF88-D54B-B668-8DED6D444016}"/>
              </a:ext>
            </a:extLst>
          </p:cNvPr>
          <p:cNvSpPr/>
          <p:nvPr/>
        </p:nvSpPr>
        <p:spPr>
          <a:xfrm>
            <a:off x="9216683" y="2313470"/>
            <a:ext cx="1219200" cy="41281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200" dirty="0">
                <a:latin typeface="Calibri" panose="020F0502020204030204" pitchFamily="34" charset="0"/>
                <a:cs typeface="Calibri" panose="020F0502020204030204" pitchFamily="34" charset="0"/>
              </a:rPr>
              <a:t>User Management</a:t>
            </a:r>
          </a:p>
        </p:txBody>
      </p:sp>
      <p:sp>
        <p:nvSpPr>
          <p:cNvPr id="32" name="Rounded Rectangle 31">
            <a:extLst>
              <a:ext uri="{FF2B5EF4-FFF2-40B4-BE49-F238E27FC236}">
                <a16:creationId xmlns:a16="http://schemas.microsoft.com/office/drawing/2014/main" id="{074C5FA4-84F6-694E-85C8-B4461B0A76A4}"/>
              </a:ext>
            </a:extLst>
          </p:cNvPr>
          <p:cNvSpPr/>
          <p:nvPr/>
        </p:nvSpPr>
        <p:spPr>
          <a:xfrm>
            <a:off x="9211267" y="3724879"/>
            <a:ext cx="1219200" cy="41281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200" dirty="0">
                <a:latin typeface="Calibri" panose="020F0502020204030204" pitchFamily="34" charset="0"/>
                <a:cs typeface="Calibri" panose="020F0502020204030204" pitchFamily="34" charset="0"/>
              </a:rPr>
              <a:t>Custom Reports</a:t>
            </a:r>
          </a:p>
        </p:txBody>
      </p:sp>
      <p:sp>
        <p:nvSpPr>
          <p:cNvPr id="33" name="Rounded Rectangle 32">
            <a:extLst>
              <a:ext uri="{FF2B5EF4-FFF2-40B4-BE49-F238E27FC236}">
                <a16:creationId xmlns:a16="http://schemas.microsoft.com/office/drawing/2014/main" id="{4E4F6780-07FF-4147-9368-C1CE9FECC79F}"/>
              </a:ext>
            </a:extLst>
          </p:cNvPr>
          <p:cNvSpPr/>
          <p:nvPr/>
        </p:nvSpPr>
        <p:spPr>
          <a:xfrm>
            <a:off x="8814547" y="5144128"/>
            <a:ext cx="1447800" cy="57003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200" dirty="0">
                <a:latin typeface="Calibri" panose="020F0502020204030204" pitchFamily="34" charset="0"/>
                <a:cs typeface="Calibri" panose="020F0502020204030204" pitchFamily="34" charset="0"/>
              </a:rPr>
              <a:t>API Interface /</a:t>
            </a:r>
          </a:p>
          <a:p>
            <a:pPr algn="ctr"/>
            <a:r>
              <a:rPr lang="en-US" sz="1200" dirty="0">
                <a:latin typeface="Calibri" panose="020F0502020204030204" pitchFamily="34" charset="0"/>
                <a:cs typeface="Calibri" panose="020F0502020204030204" pitchFamily="34" charset="0"/>
              </a:rPr>
              <a:t>Custom Programs</a:t>
            </a:r>
          </a:p>
        </p:txBody>
      </p:sp>
      <p:sp>
        <p:nvSpPr>
          <p:cNvPr id="34" name="Rounded Rectangle 33">
            <a:extLst>
              <a:ext uri="{FF2B5EF4-FFF2-40B4-BE49-F238E27FC236}">
                <a16:creationId xmlns:a16="http://schemas.microsoft.com/office/drawing/2014/main" id="{E0CA16F4-7D10-CC49-BC87-302F83F56230}"/>
              </a:ext>
            </a:extLst>
          </p:cNvPr>
          <p:cNvSpPr/>
          <p:nvPr/>
        </p:nvSpPr>
        <p:spPr>
          <a:xfrm>
            <a:off x="8761881" y="3059568"/>
            <a:ext cx="1678641" cy="41281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200" dirty="0">
                <a:latin typeface="Calibri" panose="020F0502020204030204" pitchFamily="34" charset="0"/>
                <a:cs typeface="Calibri" panose="020F0502020204030204" pitchFamily="34" charset="0"/>
              </a:rPr>
              <a:t>Data Access Groups / </a:t>
            </a:r>
          </a:p>
          <a:p>
            <a:pPr algn="ctr"/>
            <a:r>
              <a:rPr lang="en-US" sz="1200" dirty="0">
                <a:latin typeface="Calibri" panose="020F0502020204030204" pitchFamily="34" charset="0"/>
                <a:cs typeface="Calibri" panose="020F0502020204030204" pitchFamily="34" charset="0"/>
              </a:rPr>
              <a:t>Multi-Site Access</a:t>
            </a:r>
          </a:p>
        </p:txBody>
      </p:sp>
      <p:sp>
        <p:nvSpPr>
          <p:cNvPr id="35" name="Rounded Rectangle 34">
            <a:extLst>
              <a:ext uri="{FF2B5EF4-FFF2-40B4-BE49-F238E27FC236}">
                <a16:creationId xmlns:a16="http://schemas.microsoft.com/office/drawing/2014/main" id="{6F6F8C3D-2E99-3442-9909-A4DB394D2F36}"/>
              </a:ext>
            </a:extLst>
          </p:cNvPr>
          <p:cNvSpPr/>
          <p:nvPr/>
        </p:nvSpPr>
        <p:spPr>
          <a:xfrm>
            <a:off x="8686800" y="5997244"/>
            <a:ext cx="1219200" cy="41281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200" dirty="0">
                <a:latin typeface="Calibri" panose="020F0502020204030204" pitchFamily="34" charset="0"/>
                <a:cs typeface="Calibri" panose="020F0502020204030204" pitchFamily="34" charset="0"/>
              </a:rPr>
              <a:t>Branching / Skip Logic</a:t>
            </a:r>
          </a:p>
        </p:txBody>
      </p:sp>
      <p:sp>
        <p:nvSpPr>
          <p:cNvPr id="36" name="Rounded Rectangle 35">
            <a:extLst>
              <a:ext uri="{FF2B5EF4-FFF2-40B4-BE49-F238E27FC236}">
                <a16:creationId xmlns:a16="http://schemas.microsoft.com/office/drawing/2014/main" id="{87E6E294-1F0D-CB41-B38D-34341C261333}"/>
              </a:ext>
            </a:extLst>
          </p:cNvPr>
          <p:cNvSpPr/>
          <p:nvPr/>
        </p:nvSpPr>
        <p:spPr>
          <a:xfrm>
            <a:off x="6722968" y="5970084"/>
            <a:ext cx="1550894" cy="41281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200" dirty="0">
                <a:latin typeface="Calibri" panose="020F0502020204030204" pitchFamily="34" charset="0"/>
                <a:cs typeface="Calibri" panose="020F0502020204030204" pitchFamily="34" charset="0"/>
              </a:rPr>
              <a:t>Formatted Export </a:t>
            </a:r>
          </a:p>
          <a:p>
            <a:pPr algn="ctr"/>
            <a:r>
              <a:rPr lang="en-US" sz="1200" dirty="0">
                <a:latin typeface="Calibri" panose="020F0502020204030204" pitchFamily="34" charset="0"/>
                <a:cs typeface="Calibri" panose="020F0502020204030204" pitchFamily="34" charset="0"/>
              </a:rPr>
              <a:t>(SAS, SPSS, R, Excel)</a:t>
            </a:r>
          </a:p>
        </p:txBody>
      </p:sp>
      <p:sp>
        <p:nvSpPr>
          <p:cNvPr id="37" name="Rounded Rectangle 36">
            <a:extLst>
              <a:ext uri="{FF2B5EF4-FFF2-40B4-BE49-F238E27FC236}">
                <a16:creationId xmlns:a16="http://schemas.microsoft.com/office/drawing/2014/main" id="{D98BC972-5468-AA4F-8C9C-FC3FE6D12BC0}"/>
              </a:ext>
            </a:extLst>
          </p:cNvPr>
          <p:cNvSpPr/>
          <p:nvPr/>
        </p:nvSpPr>
        <p:spPr>
          <a:xfrm>
            <a:off x="4031316" y="1166387"/>
            <a:ext cx="1219200" cy="41281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200" dirty="0">
                <a:latin typeface="Calibri" panose="020F0502020204030204" pitchFamily="34" charset="0"/>
                <a:cs typeface="Calibri" panose="020F0502020204030204" pitchFamily="34" charset="0"/>
              </a:rPr>
              <a:t>Activity Logging</a:t>
            </a:r>
          </a:p>
        </p:txBody>
      </p:sp>
      <p:cxnSp>
        <p:nvCxnSpPr>
          <p:cNvPr id="38" name="Straight Connector 37">
            <a:extLst>
              <a:ext uri="{FF2B5EF4-FFF2-40B4-BE49-F238E27FC236}">
                <a16:creationId xmlns:a16="http://schemas.microsoft.com/office/drawing/2014/main" id="{EF708FD6-7009-3840-834A-3F60F069455F}"/>
              </a:ext>
            </a:extLst>
          </p:cNvPr>
          <p:cNvCxnSpPr>
            <a:stCxn id="29" idx="2"/>
            <a:endCxn id="24" idx="1"/>
          </p:cNvCxnSpPr>
          <p:nvPr/>
        </p:nvCxnSpPr>
        <p:spPr>
          <a:xfrm>
            <a:off x="3072302" y="1831670"/>
            <a:ext cx="2109299" cy="1407715"/>
          </a:xfrm>
          <a:prstGeom prst="line">
            <a:avLst/>
          </a:prstGeom>
        </p:spPr>
        <p:style>
          <a:lnRef idx="2">
            <a:schemeClr val="dk1"/>
          </a:lnRef>
          <a:fillRef idx="0">
            <a:schemeClr val="dk1"/>
          </a:fillRef>
          <a:effectRef idx="1">
            <a:schemeClr val="dk1"/>
          </a:effectRef>
          <a:fontRef idx="minor">
            <a:schemeClr val="tx1"/>
          </a:fontRef>
        </p:style>
      </p:cxnSp>
      <p:cxnSp>
        <p:nvCxnSpPr>
          <p:cNvPr id="39" name="Straight Connector 38">
            <a:extLst>
              <a:ext uri="{FF2B5EF4-FFF2-40B4-BE49-F238E27FC236}">
                <a16:creationId xmlns:a16="http://schemas.microsoft.com/office/drawing/2014/main" id="{62F2B7BF-F5E9-A14A-8AFF-680B7A605879}"/>
              </a:ext>
            </a:extLst>
          </p:cNvPr>
          <p:cNvCxnSpPr>
            <a:stCxn id="28" idx="2"/>
            <a:endCxn id="24" idx="1"/>
          </p:cNvCxnSpPr>
          <p:nvPr/>
        </p:nvCxnSpPr>
        <p:spPr>
          <a:xfrm>
            <a:off x="2514600" y="2671198"/>
            <a:ext cx="2667000" cy="568187"/>
          </a:xfrm>
          <a:prstGeom prst="line">
            <a:avLst/>
          </a:prstGeom>
        </p:spPr>
        <p:style>
          <a:lnRef idx="2">
            <a:schemeClr val="dk1"/>
          </a:lnRef>
          <a:fillRef idx="0">
            <a:schemeClr val="dk1"/>
          </a:fillRef>
          <a:effectRef idx="1">
            <a:schemeClr val="dk1"/>
          </a:effectRef>
          <a:fontRef idx="minor">
            <a:schemeClr val="tx1"/>
          </a:fontRef>
        </p:style>
      </p:cxnSp>
      <p:cxnSp>
        <p:nvCxnSpPr>
          <p:cNvPr id="40" name="Straight Connector 39">
            <a:extLst>
              <a:ext uri="{FF2B5EF4-FFF2-40B4-BE49-F238E27FC236}">
                <a16:creationId xmlns:a16="http://schemas.microsoft.com/office/drawing/2014/main" id="{B7B80C00-7BD3-A94A-8153-DD0AC790FC11}"/>
              </a:ext>
            </a:extLst>
          </p:cNvPr>
          <p:cNvCxnSpPr>
            <a:stCxn id="37" idx="2"/>
            <a:endCxn id="24" idx="1"/>
          </p:cNvCxnSpPr>
          <p:nvPr/>
        </p:nvCxnSpPr>
        <p:spPr>
          <a:xfrm>
            <a:off x="4640916" y="1579198"/>
            <a:ext cx="540684" cy="1660187"/>
          </a:xfrm>
          <a:prstGeom prst="line">
            <a:avLst/>
          </a:prstGeom>
        </p:spPr>
        <p:style>
          <a:lnRef idx="2">
            <a:schemeClr val="dk1"/>
          </a:lnRef>
          <a:fillRef idx="0">
            <a:schemeClr val="dk1"/>
          </a:fillRef>
          <a:effectRef idx="1">
            <a:schemeClr val="dk1"/>
          </a:effectRef>
          <a:fontRef idx="minor">
            <a:schemeClr val="tx1"/>
          </a:fontRef>
        </p:style>
      </p:cxnSp>
      <p:cxnSp>
        <p:nvCxnSpPr>
          <p:cNvPr id="41" name="Straight Connector 40">
            <a:extLst>
              <a:ext uri="{FF2B5EF4-FFF2-40B4-BE49-F238E27FC236}">
                <a16:creationId xmlns:a16="http://schemas.microsoft.com/office/drawing/2014/main" id="{301727F8-BFE2-7F42-A667-B1FDB4862764}"/>
              </a:ext>
            </a:extLst>
          </p:cNvPr>
          <p:cNvCxnSpPr>
            <a:stCxn id="30" idx="2"/>
            <a:endCxn id="24" idx="1"/>
          </p:cNvCxnSpPr>
          <p:nvPr/>
        </p:nvCxnSpPr>
        <p:spPr>
          <a:xfrm flipH="1">
            <a:off x="5181600" y="1844578"/>
            <a:ext cx="2757768" cy="1394806"/>
          </a:xfrm>
          <a:prstGeom prst="line">
            <a:avLst/>
          </a:prstGeom>
        </p:spPr>
        <p:style>
          <a:lnRef idx="2">
            <a:schemeClr val="dk1"/>
          </a:lnRef>
          <a:fillRef idx="0">
            <a:schemeClr val="dk1"/>
          </a:fillRef>
          <a:effectRef idx="1">
            <a:schemeClr val="dk1"/>
          </a:effectRef>
          <a:fontRef idx="minor">
            <a:schemeClr val="tx1"/>
          </a:fontRef>
        </p:style>
      </p:cxnSp>
      <p:cxnSp>
        <p:nvCxnSpPr>
          <p:cNvPr id="42" name="Straight Connector 41">
            <a:extLst>
              <a:ext uri="{FF2B5EF4-FFF2-40B4-BE49-F238E27FC236}">
                <a16:creationId xmlns:a16="http://schemas.microsoft.com/office/drawing/2014/main" id="{1A93F570-CF4C-7840-B75E-2CD31EBBB6CA}"/>
              </a:ext>
            </a:extLst>
          </p:cNvPr>
          <p:cNvCxnSpPr>
            <a:stCxn id="31" idx="1"/>
            <a:endCxn id="24" idx="4"/>
          </p:cNvCxnSpPr>
          <p:nvPr/>
        </p:nvCxnSpPr>
        <p:spPr>
          <a:xfrm flipH="1">
            <a:off x="6438901" y="2519876"/>
            <a:ext cx="2777783" cy="1595809"/>
          </a:xfrm>
          <a:prstGeom prst="line">
            <a:avLst/>
          </a:prstGeom>
        </p:spPr>
        <p:style>
          <a:lnRef idx="2">
            <a:schemeClr val="dk1"/>
          </a:lnRef>
          <a:fillRef idx="0">
            <a:schemeClr val="dk1"/>
          </a:fillRef>
          <a:effectRef idx="1">
            <a:schemeClr val="dk1"/>
          </a:effectRef>
          <a:fontRef idx="minor">
            <a:schemeClr val="tx1"/>
          </a:fontRef>
        </p:style>
      </p:cxnSp>
      <p:cxnSp>
        <p:nvCxnSpPr>
          <p:cNvPr id="43" name="Straight Connector 42">
            <a:extLst>
              <a:ext uri="{FF2B5EF4-FFF2-40B4-BE49-F238E27FC236}">
                <a16:creationId xmlns:a16="http://schemas.microsoft.com/office/drawing/2014/main" id="{35AC2285-D37E-1646-9ECF-D7B2B919FFFD}"/>
              </a:ext>
            </a:extLst>
          </p:cNvPr>
          <p:cNvCxnSpPr>
            <a:stCxn id="34" idx="1"/>
            <a:endCxn id="24" idx="4"/>
          </p:cNvCxnSpPr>
          <p:nvPr/>
        </p:nvCxnSpPr>
        <p:spPr>
          <a:xfrm flipH="1">
            <a:off x="6438900" y="3265974"/>
            <a:ext cx="2322980" cy="849711"/>
          </a:xfrm>
          <a:prstGeom prst="line">
            <a:avLst/>
          </a:prstGeom>
        </p:spPr>
        <p:style>
          <a:lnRef idx="2">
            <a:schemeClr val="dk1"/>
          </a:lnRef>
          <a:fillRef idx="0">
            <a:schemeClr val="dk1"/>
          </a:fillRef>
          <a:effectRef idx="1">
            <a:schemeClr val="dk1"/>
          </a:effectRef>
          <a:fontRef idx="minor">
            <a:schemeClr val="tx1"/>
          </a:fontRef>
        </p:style>
      </p:cxnSp>
      <p:cxnSp>
        <p:nvCxnSpPr>
          <p:cNvPr id="44" name="Straight Connector 43">
            <a:extLst>
              <a:ext uri="{FF2B5EF4-FFF2-40B4-BE49-F238E27FC236}">
                <a16:creationId xmlns:a16="http://schemas.microsoft.com/office/drawing/2014/main" id="{BA0AD7DC-CDEE-6545-83D6-1A9C644C6DBB}"/>
              </a:ext>
            </a:extLst>
          </p:cNvPr>
          <p:cNvCxnSpPr>
            <a:stCxn id="32" idx="1"/>
            <a:endCxn id="24" idx="4"/>
          </p:cNvCxnSpPr>
          <p:nvPr/>
        </p:nvCxnSpPr>
        <p:spPr>
          <a:xfrm flipH="1">
            <a:off x="6438901" y="3931284"/>
            <a:ext cx="2772367" cy="184400"/>
          </a:xfrm>
          <a:prstGeom prst="line">
            <a:avLst/>
          </a:prstGeom>
        </p:spPr>
        <p:style>
          <a:lnRef idx="2">
            <a:schemeClr val="dk1"/>
          </a:lnRef>
          <a:fillRef idx="0">
            <a:schemeClr val="dk1"/>
          </a:fillRef>
          <a:effectRef idx="1">
            <a:schemeClr val="dk1"/>
          </a:effectRef>
          <a:fontRef idx="minor">
            <a:schemeClr val="tx1"/>
          </a:fontRef>
        </p:style>
      </p:cxnSp>
      <p:cxnSp>
        <p:nvCxnSpPr>
          <p:cNvPr id="45" name="Straight Connector 44">
            <a:extLst>
              <a:ext uri="{FF2B5EF4-FFF2-40B4-BE49-F238E27FC236}">
                <a16:creationId xmlns:a16="http://schemas.microsoft.com/office/drawing/2014/main" id="{6A3B4672-145E-9643-86E3-9D19E4FEF0A3}"/>
              </a:ext>
            </a:extLst>
          </p:cNvPr>
          <p:cNvCxnSpPr>
            <a:stCxn id="33" idx="1"/>
            <a:endCxn id="24" idx="4"/>
          </p:cNvCxnSpPr>
          <p:nvPr/>
        </p:nvCxnSpPr>
        <p:spPr>
          <a:xfrm flipH="1" flipV="1">
            <a:off x="6438901" y="4115685"/>
            <a:ext cx="2375647" cy="1313463"/>
          </a:xfrm>
          <a:prstGeom prst="line">
            <a:avLst/>
          </a:prstGeom>
        </p:spPr>
        <p:style>
          <a:lnRef idx="2">
            <a:schemeClr val="dk1"/>
          </a:lnRef>
          <a:fillRef idx="0">
            <a:schemeClr val="dk1"/>
          </a:fillRef>
          <a:effectRef idx="1">
            <a:schemeClr val="dk1"/>
          </a:effectRef>
          <a:fontRef idx="minor">
            <a:schemeClr val="tx1"/>
          </a:fontRef>
        </p:style>
      </p:cxnSp>
      <p:cxnSp>
        <p:nvCxnSpPr>
          <p:cNvPr id="46" name="Straight Connector 45">
            <a:extLst>
              <a:ext uri="{FF2B5EF4-FFF2-40B4-BE49-F238E27FC236}">
                <a16:creationId xmlns:a16="http://schemas.microsoft.com/office/drawing/2014/main" id="{F8D8B999-28B8-F04F-AF2F-D55B5AD4524F}"/>
              </a:ext>
            </a:extLst>
          </p:cNvPr>
          <p:cNvCxnSpPr>
            <a:stCxn id="35" idx="0"/>
            <a:endCxn id="24" idx="3"/>
          </p:cNvCxnSpPr>
          <p:nvPr/>
        </p:nvCxnSpPr>
        <p:spPr>
          <a:xfrm flipH="1" flipV="1">
            <a:off x="5181600" y="4991985"/>
            <a:ext cx="4114800" cy="1005259"/>
          </a:xfrm>
          <a:prstGeom prst="line">
            <a:avLst/>
          </a:prstGeom>
        </p:spPr>
        <p:style>
          <a:lnRef idx="2">
            <a:schemeClr val="dk1"/>
          </a:lnRef>
          <a:fillRef idx="0">
            <a:schemeClr val="dk1"/>
          </a:fillRef>
          <a:effectRef idx="1">
            <a:schemeClr val="dk1"/>
          </a:effectRef>
          <a:fontRef idx="minor">
            <a:schemeClr val="tx1"/>
          </a:fontRef>
        </p:style>
      </p:cxnSp>
      <p:cxnSp>
        <p:nvCxnSpPr>
          <p:cNvPr id="47" name="Straight Connector 46">
            <a:extLst>
              <a:ext uri="{FF2B5EF4-FFF2-40B4-BE49-F238E27FC236}">
                <a16:creationId xmlns:a16="http://schemas.microsoft.com/office/drawing/2014/main" id="{51EEF53D-B021-CD45-978E-306CB0A35908}"/>
              </a:ext>
            </a:extLst>
          </p:cNvPr>
          <p:cNvCxnSpPr>
            <a:stCxn id="36" idx="0"/>
            <a:endCxn id="24" idx="3"/>
          </p:cNvCxnSpPr>
          <p:nvPr/>
        </p:nvCxnSpPr>
        <p:spPr>
          <a:xfrm flipH="1" flipV="1">
            <a:off x="5181601" y="4991985"/>
            <a:ext cx="2316815" cy="978099"/>
          </a:xfrm>
          <a:prstGeom prst="line">
            <a:avLst/>
          </a:prstGeom>
        </p:spPr>
        <p:style>
          <a:lnRef idx="2">
            <a:schemeClr val="dk1"/>
          </a:lnRef>
          <a:fillRef idx="0">
            <a:schemeClr val="dk1"/>
          </a:fillRef>
          <a:effectRef idx="1">
            <a:schemeClr val="dk1"/>
          </a:effectRef>
          <a:fontRef idx="minor">
            <a:schemeClr val="tx1"/>
          </a:fontRef>
        </p:style>
      </p:cxnSp>
      <p:sp>
        <p:nvSpPr>
          <p:cNvPr id="48" name="Rounded Rectangle 47">
            <a:extLst>
              <a:ext uri="{FF2B5EF4-FFF2-40B4-BE49-F238E27FC236}">
                <a16:creationId xmlns:a16="http://schemas.microsoft.com/office/drawing/2014/main" id="{A74EE298-40BE-164A-A3AC-1487F42CFD77}"/>
              </a:ext>
            </a:extLst>
          </p:cNvPr>
          <p:cNvSpPr/>
          <p:nvPr/>
        </p:nvSpPr>
        <p:spPr>
          <a:xfrm>
            <a:off x="4543986" y="5922810"/>
            <a:ext cx="1550894" cy="41281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200" dirty="0">
                <a:latin typeface="Calibri" panose="020F0502020204030204" pitchFamily="34" charset="0"/>
                <a:cs typeface="Calibri" panose="020F0502020204030204" pitchFamily="34" charset="0"/>
              </a:rPr>
              <a:t>PHI Field Restriction</a:t>
            </a:r>
          </a:p>
        </p:txBody>
      </p:sp>
      <p:cxnSp>
        <p:nvCxnSpPr>
          <p:cNvPr id="49" name="Straight Connector 48">
            <a:extLst>
              <a:ext uri="{FF2B5EF4-FFF2-40B4-BE49-F238E27FC236}">
                <a16:creationId xmlns:a16="http://schemas.microsoft.com/office/drawing/2014/main" id="{B55A293B-ED96-1C4F-8AE4-31F0A22D8FF6}"/>
              </a:ext>
            </a:extLst>
          </p:cNvPr>
          <p:cNvCxnSpPr>
            <a:stCxn id="48" idx="0"/>
            <a:endCxn id="24" idx="3"/>
          </p:cNvCxnSpPr>
          <p:nvPr/>
        </p:nvCxnSpPr>
        <p:spPr>
          <a:xfrm flipH="1" flipV="1">
            <a:off x="5181601" y="4991985"/>
            <a:ext cx="137833" cy="930825"/>
          </a:xfrm>
          <a:prstGeom prst="line">
            <a:avLst/>
          </a:prstGeom>
        </p:spPr>
        <p:style>
          <a:lnRef idx="2">
            <a:schemeClr val="dk1"/>
          </a:lnRef>
          <a:fillRef idx="0">
            <a:schemeClr val="dk1"/>
          </a:fillRef>
          <a:effectRef idx="1">
            <a:schemeClr val="dk1"/>
          </a:effectRef>
          <a:fontRef idx="minor">
            <a:schemeClr val="tx1"/>
          </a:fontRef>
        </p:style>
      </p:cxnSp>
      <p:sp>
        <p:nvSpPr>
          <p:cNvPr id="50" name="Rounded Rectangle 49">
            <a:extLst>
              <a:ext uri="{FF2B5EF4-FFF2-40B4-BE49-F238E27FC236}">
                <a16:creationId xmlns:a16="http://schemas.microsoft.com/office/drawing/2014/main" id="{C4C0FBFD-7914-5F49-8323-114BCA131DC2}"/>
              </a:ext>
            </a:extLst>
          </p:cNvPr>
          <p:cNvSpPr/>
          <p:nvPr/>
        </p:nvSpPr>
        <p:spPr>
          <a:xfrm>
            <a:off x="8699905" y="4448972"/>
            <a:ext cx="1707776" cy="41281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200" dirty="0">
                <a:latin typeface="Calibri" panose="020F0502020204030204" pitchFamily="34" charset="0"/>
                <a:cs typeface="Calibri" panose="020F0502020204030204" pitchFamily="34" charset="0"/>
              </a:rPr>
              <a:t>Data Quality Queries / Resolution</a:t>
            </a:r>
          </a:p>
        </p:txBody>
      </p:sp>
      <p:cxnSp>
        <p:nvCxnSpPr>
          <p:cNvPr id="51" name="Straight Connector 50">
            <a:extLst>
              <a:ext uri="{FF2B5EF4-FFF2-40B4-BE49-F238E27FC236}">
                <a16:creationId xmlns:a16="http://schemas.microsoft.com/office/drawing/2014/main" id="{D0886F94-211F-D141-AAA6-F814C676458E}"/>
              </a:ext>
            </a:extLst>
          </p:cNvPr>
          <p:cNvCxnSpPr>
            <a:stCxn id="50" idx="1"/>
            <a:endCxn id="24" idx="4"/>
          </p:cNvCxnSpPr>
          <p:nvPr/>
        </p:nvCxnSpPr>
        <p:spPr>
          <a:xfrm flipH="1" flipV="1">
            <a:off x="6438901" y="4115685"/>
            <a:ext cx="2261005" cy="539693"/>
          </a:xfrm>
          <a:prstGeom prst="line">
            <a:avLst/>
          </a:prstGeom>
        </p:spPr>
        <p:style>
          <a:lnRef idx="2">
            <a:schemeClr val="dk1"/>
          </a:lnRef>
          <a:fillRef idx="0">
            <a:schemeClr val="dk1"/>
          </a:fillRef>
          <a:effectRef idx="1">
            <a:schemeClr val="dk1"/>
          </a:effectRef>
          <a:fontRef idx="minor">
            <a:schemeClr val="tx1"/>
          </a:fontRef>
        </p:style>
      </p:cxnSp>
      <p:sp>
        <p:nvSpPr>
          <p:cNvPr id="52" name="Rounded Rectangle 51">
            <a:extLst>
              <a:ext uri="{FF2B5EF4-FFF2-40B4-BE49-F238E27FC236}">
                <a16:creationId xmlns:a16="http://schemas.microsoft.com/office/drawing/2014/main" id="{D4BB9F75-2D7C-A64C-8A74-142D0A91F67E}"/>
              </a:ext>
            </a:extLst>
          </p:cNvPr>
          <p:cNvSpPr/>
          <p:nvPr/>
        </p:nvSpPr>
        <p:spPr>
          <a:xfrm>
            <a:off x="8686800" y="1605975"/>
            <a:ext cx="1219200" cy="41281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200" dirty="0">
                <a:latin typeface="Calibri" panose="020F0502020204030204" pitchFamily="34" charset="0"/>
                <a:cs typeface="Calibri" panose="020F0502020204030204" pitchFamily="34" charset="0"/>
              </a:rPr>
              <a:t>De-Identified Data Export</a:t>
            </a:r>
          </a:p>
        </p:txBody>
      </p:sp>
      <p:cxnSp>
        <p:nvCxnSpPr>
          <p:cNvPr id="53" name="Straight Connector 52">
            <a:extLst>
              <a:ext uri="{FF2B5EF4-FFF2-40B4-BE49-F238E27FC236}">
                <a16:creationId xmlns:a16="http://schemas.microsoft.com/office/drawing/2014/main" id="{A50B57E8-F627-EB44-8394-9AA289D9B560}"/>
              </a:ext>
            </a:extLst>
          </p:cNvPr>
          <p:cNvCxnSpPr>
            <a:stCxn id="52" idx="2"/>
            <a:endCxn id="24" idx="1"/>
          </p:cNvCxnSpPr>
          <p:nvPr/>
        </p:nvCxnSpPr>
        <p:spPr>
          <a:xfrm flipH="1">
            <a:off x="5181600" y="2018786"/>
            <a:ext cx="4114800" cy="1220599"/>
          </a:xfrm>
          <a:prstGeom prst="line">
            <a:avLst/>
          </a:prstGeom>
        </p:spPr>
        <p:style>
          <a:lnRef idx="2">
            <a:schemeClr val="dk1"/>
          </a:lnRef>
          <a:fillRef idx="0">
            <a:schemeClr val="dk1"/>
          </a:fillRef>
          <a:effectRef idx="1">
            <a:schemeClr val="dk1"/>
          </a:effectRef>
          <a:fontRef idx="minor">
            <a:schemeClr val="tx1"/>
          </a:fontRef>
        </p:style>
      </p:cxnSp>
      <p:sp>
        <p:nvSpPr>
          <p:cNvPr id="54" name="Rounded Rectangle 53">
            <a:extLst>
              <a:ext uri="{FF2B5EF4-FFF2-40B4-BE49-F238E27FC236}">
                <a16:creationId xmlns:a16="http://schemas.microsoft.com/office/drawing/2014/main" id="{2CEDADB2-3094-5C45-9A35-5452A0E65091}"/>
              </a:ext>
            </a:extLst>
          </p:cNvPr>
          <p:cNvSpPr/>
          <p:nvPr/>
        </p:nvSpPr>
        <p:spPr>
          <a:xfrm>
            <a:off x="5599931" y="1292712"/>
            <a:ext cx="1420202" cy="41281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200" dirty="0">
                <a:latin typeface="Calibri" panose="020F0502020204030204" pitchFamily="34" charset="0"/>
                <a:cs typeface="Calibri" panose="020F0502020204030204" pitchFamily="34" charset="0"/>
              </a:rPr>
              <a:t>PDF of Blank or Completed forms</a:t>
            </a:r>
          </a:p>
        </p:txBody>
      </p:sp>
      <p:cxnSp>
        <p:nvCxnSpPr>
          <p:cNvPr id="55" name="Straight Connector 54">
            <a:extLst>
              <a:ext uri="{FF2B5EF4-FFF2-40B4-BE49-F238E27FC236}">
                <a16:creationId xmlns:a16="http://schemas.microsoft.com/office/drawing/2014/main" id="{EDBD6FC4-4463-D54E-98D1-699D411EB757}"/>
              </a:ext>
            </a:extLst>
          </p:cNvPr>
          <p:cNvCxnSpPr>
            <a:stCxn id="54" idx="2"/>
            <a:endCxn id="24" idx="1"/>
          </p:cNvCxnSpPr>
          <p:nvPr/>
        </p:nvCxnSpPr>
        <p:spPr>
          <a:xfrm flipH="1">
            <a:off x="5181600" y="1705522"/>
            <a:ext cx="1128432" cy="1533862"/>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816626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BFCB7-E484-40A2-A030-9A2397423576}"/>
              </a:ext>
            </a:extLst>
          </p:cNvPr>
          <p:cNvSpPr>
            <a:spLocks noGrp="1"/>
          </p:cNvSpPr>
          <p:nvPr>
            <p:ph type="title"/>
          </p:nvPr>
        </p:nvSpPr>
        <p:spPr>
          <a:xfrm>
            <a:off x="909452" y="0"/>
            <a:ext cx="10515600" cy="1325563"/>
          </a:xfrm>
        </p:spPr>
        <p:txBody>
          <a:bodyPr/>
          <a:lstStyle/>
          <a:p>
            <a:r>
              <a:rPr lang="en-US" dirty="0"/>
              <a:t>REDCap Features</a:t>
            </a:r>
          </a:p>
        </p:txBody>
      </p:sp>
      <p:sp>
        <p:nvSpPr>
          <p:cNvPr id="3" name="Content Placeholder 2">
            <a:extLst>
              <a:ext uri="{FF2B5EF4-FFF2-40B4-BE49-F238E27FC236}">
                <a16:creationId xmlns:a16="http://schemas.microsoft.com/office/drawing/2014/main" id="{7D1D6F8A-02EE-4278-9F32-4DE55F4A2F98}"/>
              </a:ext>
            </a:extLst>
          </p:cNvPr>
          <p:cNvSpPr>
            <a:spLocks noGrp="1"/>
          </p:cNvSpPr>
          <p:nvPr>
            <p:ph idx="1"/>
          </p:nvPr>
        </p:nvSpPr>
        <p:spPr>
          <a:xfrm>
            <a:off x="1739900" y="1109364"/>
            <a:ext cx="8686800" cy="5451259"/>
          </a:xfrm>
        </p:spPr>
        <p:txBody>
          <a:bodyPr>
            <a:normAutofit fontScale="92500" lnSpcReduction="10000"/>
          </a:bodyPr>
          <a:lstStyle/>
          <a:p>
            <a:r>
              <a:rPr lang="en-US" dirty="0"/>
              <a:t>Multiple Databases supported per project</a:t>
            </a:r>
          </a:p>
          <a:p>
            <a:r>
              <a:rPr lang="en-US" dirty="0"/>
              <a:t>Study design and analysis services designed specifically for epidemiology and biostatistics information</a:t>
            </a:r>
          </a:p>
          <a:p>
            <a:r>
              <a:rPr lang="en-US" dirty="0"/>
              <a:t>Scheduling tools</a:t>
            </a:r>
          </a:p>
          <a:p>
            <a:r>
              <a:rPr lang="en-US" dirty="0"/>
              <a:t>Include a graphical Form designer </a:t>
            </a:r>
          </a:p>
          <a:p>
            <a:r>
              <a:rPr lang="en-US" dirty="0"/>
              <a:t>Many data types supported with built-in data validation for special text fields as well as as numeric calculated outputs</a:t>
            </a:r>
          </a:p>
          <a:p>
            <a:r>
              <a:rPr lang="en-US" dirty="0"/>
              <a:t>Branching Logic to conditionally show/hide collection fields identified as relevant to a patient</a:t>
            </a:r>
          </a:p>
          <a:p>
            <a:r>
              <a:rPr lang="en-US" dirty="0"/>
              <a:t>Configurable user permission levels</a:t>
            </a:r>
          </a:p>
          <a:p>
            <a:r>
              <a:rPr lang="en-US" dirty="0"/>
              <a:t>Record Locking  and Record Change Confirmation</a:t>
            </a:r>
          </a:p>
          <a:p>
            <a:r>
              <a:rPr lang="en-US" dirty="0"/>
              <a:t>Secure (with encrypted field logging and identifiable data stripping)</a:t>
            </a:r>
          </a:p>
          <a:p>
            <a:endParaRPr lang="en-US" dirty="0"/>
          </a:p>
        </p:txBody>
      </p:sp>
    </p:spTree>
    <p:extLst>
      <p:ext uri="{BB962C8B-B14F-4D97-AF65-F5344CB8AC3E}">
        <p14:creationId xmlns:p14="http://schemas.microsoft.com/office/powerpoint/2010/main" val="2384269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BFCB7-E484-40A2-A030-9A2397423576}"/>
              </a:ext>
            </a:extLst>
          </p:cNvPr>
          <p:cNvSpPr>
            <a:spLocks noGrp="1"/>
          </p:cNvSpPr>
          <p:nvPr>
            <p:ph type="title"/>
          </p:nvPr>
        </p:nvSpPr>
        <p:spPr>
          <a:xfrm>
            <a:off x="1040080" y="127619"/>
            <a:ext cx="10515600" cy="1325563"/>
          </a:xfrm>
        </p:spPr>
        <p:txBody>
          <a:bodyPr/>
          <a:lstStyle/>
          <a:p>
            <a:r>
              <a:rPr lang="en-US" dirty="0"/>
              <a:t>REDCap Features (continued)</a:t>
            </a:r>
          </a:p>
        </p:txBody>
      </p:sp>
      <p:sp>
        <p:nvSpPr>
          <p:cNvPr id="3" name="Content Placeholder 2">
            <a:extLst>
              <a:ext uri="{FF2B5EF4-FFF2-40B4-BE49-F238E27FC236}">
                <a16:creationId xmlns:a16="http://schemas.microsoft.com/office/drawing/2014/main" id="{7D1D6F8A-02EE-4278-9F32-4DE55F4A2F98}"/>
              </a:ext>
            </a:extLst>
          </p:cNvPr>
          <p:cNvSpPr>
            <a:spLocks noGrp="1"/>
          </p:cNvSpPr>
          <p:nvPr>
            <p:ph idx="1"/>
          </p:nvPr>
        </p:nvSpPr>
        <p:spPr>
          <a:xfrm>
            <a:off x="1739900" y="1216242"/>
            <a:ext cx="8686800" cy="5311559"/>
          </a:xfrm>
        </p:spPr>
        <p:txBody>
          <a:bodyPr>
            <a:normAutofit/>
          </a:bodyPr>
          <a:lstStyle/>
          <a:p>
            <a:r>
              <a:rPr lang="en-US" dirty="0"/>
              <a:t>Report Builder with graphical data viewing tool</a:t>
            </a:r>
          </a:p>
          <a:p>
            <a:r>
              <a:rPr lang="en-US" dirty="0"/>
              <a:t>Simple data Import / Export mechanisms</a:t>
            </a:r>
          </a:p>
          <a:p>
            <a:r>
              <a:rPr lang="en-US" dirty="0"/>
              <a:t>Data quality query system for  checking data integrity</a:t>
            </a:r>
          </a:p>
          <a:p>
            <a:r>
              <a:rPr lang="en-US" dirty="0"/>
              <a:t>API interface for integration </a:t>
            </a:r>
          </a:p>
          <a:p>
            <a:r>
              <a:rPr lang="en-US" dirty="0"/>
              <a:t>Detailed logging routines for monitoring users’ data creation, modification, deletion and viewing.</a:t>
            </a:r>
          </a:p>
          <a:p>
            <a:r>
              <a:rPr lang="en-US" dirty="0"/>
              <a:t>User grouping for multi-site data access restrictions</a:t>
            </a:r>
          </a:p>
          <a:p>
            <a:r>
              <a:rPr lang="en-US" dirty="0"/>
              <a:t>Data queries</a:t>
            </a:r>
          </a:p>
          <a:p>
            <a:pPr lvl="1"/>
            <a:r>
              <a:rPr lang="en-US" dirty="0"/>
              <a:t>Data Error Detection</a:t>
            </a:r>
          </a:p>
          <a:p>
            <a:pPr lvl="1"/>
            <a:r>
              <a:rPr lang="en-US" dirty="0"/>
              <a:t>Data Resolution Work Flow</a:t>
            </a:r>
          </a:p>
          <a:p>
            <a:pPr lvl="1"/>
            <a:r>
              <a:rPr lang="en-US" dirty="0"/>
              <a:t>Data entry triggers</a:t>
            </a:r>
          </a:p>
          <a:p>
            <a:endParaRPr lang="en-US" dirty="0"/>
          </a:p>
        </p:txBody>
      </p:sp>
    </p:spTree>
    <p:extLst>
      <p:ext uri="{BB962C8B-B14F-4D97-AF65-F5344CB8AC3E}">
        <p14:creationId xmlns:p14="http://schemas.microsoft.com/office/powerpoint/2010/main" val="2593215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BFCB7-E484-40A2-A030-9A2397423576}"/>
              </a:ext>
            </a:extLst>
          </p:cNvPr>
          <p:cNvSpPr>
            <a:spLocks noGrp="1"/>
          </p:cNvSpPr>
          <p:nvPr>
            <p:ph type="title"/>
          </p:nvPr>
        </p:nvSpPr>
        <p:spPr>
          <a:xfrm>
            <a:off x="1739899" y="1"/>
            <a:ext cx="8556007" cy="1117600"/>
          </a:xfrm>
        </p:spPr>
        <p:txBody>
          <a:bodyPr/>
          <a:lstStyle/>
          <a:p>
            <a:r>
              <a:rPr lang="en-US" dirty="0"/>
              <a:t>REDCap Helps Meet Project Goals</a:t>
            </a:r>
          </a:p>
        </p:txBody>
      </p:sp>
      <p:sp>
        <p:nvSpPr>
          <p:cNvPr id="3" name="Content Placeholder 2">
            <a:extLst>
              <a:ext uri="{FF2B5EF4-FFF2-40B4-BE49-F238E27FC236}">
                <a16:creationId xmlns:a16="http://schemas.microsoft.com/office/drawing/2014/main" id="{7D1D6F8A-02EE-4278-9F32-4DE55F4A2F98}"/>
              </a:ext>
            </a:extLst>
          </p:cNvPr>
          <p:cNvSpPr>
            <a:spLocks noGrp="1"/>
          </p:cNvSpPr>
          <p:nvPr>
            <p:ph idx="1"/>
          </p:nvPr>
        </p:nvSpPr>
        <p:spPr>
          <a:xfrm>
            <a:off x="1739898" y="4796795"/>
            <a:ext cx="10269222" cy="1778000"/>
          </a:xfrm>
        </p:spPr>
        <p:txBody>
          <a:bodyPr>
            <a:noAutofit/>
          </a:bodyPr>
          <a:lstStyle/>
          <a:p>
            <a:r>
              <a:rPr lang="en-US" sz="2000" dirty="0"/>
              <a:t>Easy to use; metadata driven</a:t>
            </a:r>
          </a:p>
          <a:p>
            <a:r>
              <a:rPr lang="en-US" sz="2000" dirty="0"/>
              <a:t>Secure, Scalable and Flexible</a:t>
            </a:r>
          </a:p>
          <a:p>
            <a:r>
              <a:rPr lang="en-US" sz="2000" dirty="0"/>
              <a:t>Adaptable Features with Data entry validation</a:t>
            </a:r>
          </a:p>
          <a:p>
            <a:r>
              <a:rPr lang="en-US" sz="2000" dirty="0"/>
              <a:t>It is a proven self-service user-driven tool, but most critically, it will ease in the ultimate transition of important Uzbek Health data to an </a:t>
            </a:r>
            <a:r>
              <a:rPr lang="en-US" sz="2000" dirty="0" err="1"/>
              <a:t>MoH</a:t>
            </a:r>
            <a:r>
              <a:rPr lang="en-US" sz="2000" dirty="0"/>
              <a:t> System/Server </a:t>
            </a:r>
          </a:p>
          <a:p>
            <a:endParaRPr lang="en-US" sz="2000" dirty="0"/>
          </a:p>
        </p:txBody>
      </p:sp>
      <p:sp>
        <p:nvSpPr>
          <p:cNvPr id="4" name="Content Placeholder 2">
            <a:extLst>
              <a:ext uri="{FF2B5EF4-FFF2-40B4-BE49-F238E27FC236}">
                <a16:creationId xmlns:a16="http://schemas.microsoft.com/office/drawing/2014/main" id="{91F0F0FF-D7DF-5045-B2F4-11D32F3E37BE}"/>
              </a:ext>
            </a:extLst>
          </p:cNvPr>
          <p:cNvSpPr txBox="1">
            <a:spLocks/>
          </p:cNvSpPr>
          <p:nvPr/>
        </p:nvSpPr>
        <p:spPr bwMode="auto">
          <a:xfrm>
            <a:off x="1739899" y="1117600"/>
            <a:ext cx="8686800"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1200"/>
              </a:spcBef>
              <a:spcAft>
                <a:spcPct val="0"/>
              </a:spcAft>
              <a:buClr>
                <a:srgbClr val="C00000"/>
              </a:buClr>
              <a:buFont typeface="Arial" charset="0"/>
              <a:buChar char="•"/>
              <a:defRPr sz="2000" b="0" i="0" kern="1200">
                <a:solidFill>
                  <a:schemeClr val="tx1"/>
                </a:solidFill>
                <a:latin typeface="Calibri (Body)"/>
                <a:ea typeface="Calibri (Body)"/>
                <a:cs typeface="Calibri (Body)"/>
              </a:defRPr>
            </a:lvl1pPr>
            <a:lvl2pPr marL="742950" indent="-285750" algn="l" rtl="0" eaLnBrk="1" fontAlgn="base" hangingPunct="1">
              <a:spcBef>
                <a:spcPts val="1200"/>
              </a:spcBef>
              <a:spcAft>
                <a:spcPct val="0"/>
              </a:spcAft>
              <a:buClr>
                <a:srgbClr val="C00000"/>
              </a:buClr>
              <a:buFont typeface="Arial" charset="0"/>
              <a:buChar char="»"/>
              <a:defRPr b="0" i="0" kern="1200">
                <a:solidFill>
                  <a:schemeClr val="tx1"/>
                </a:solidFill>
                <a:latin typeface="Calibri (Body)"/>
                <a:ea typeface="Calibri (Body)"/>
                <a:cs typeface="Calibri (Body)"/>
              </a:defRPr>
            </a:lvl2pPr>
            <a:lvl3pPr marL="1143000" indent="-228600" algn="l" rtl="0" eaLnBrk="1" fontAlgn="base" hangingPunct="1">
              <a:spcBef>
                <a:spcPts val="1200"/>
              </a:spcBef>
              <a:spcAft>
                <a:spcPct val="0"/>
              </a:spcAft>
              <a:buClr>
                <a:srgbClr val="C00000"/>
              </a:buClr>
              <a:buFont typeface="Wingdings" pitchFamily="2" charset="2"/>
              <a:buChar char="§"/>
              <a:defRPr sz="1600" b="0" i="0" kern="1200">
                <a:solidFill>
                  <a:schemeClr val="tx1"/>
                </a:solidFill>
                <a:latin typeface="Calibri (Body)"/>
                <a:ea typeface="Calibri (Body)"/>
                <a:cs typeface="Calibri (Body)"/>
              </a:defRPr>
            </a:lvl3pPr>
            <a:lvl4pPr marL="1600200" indent="-228600" algn="l" rtl="0" eaLnBrk="1" fontAlgn="base" hangingPunct="1">
              <a:spcBef>
                <a:spcPts val="1200"/>
              </a:spcBef>
              <a:spcAft>
                <a:spcPct val="0"/>
              </a:spcAft>
              <a:buClr>
                <a:srgbClr val="C00000"/>
              </a:buClr>
              <a:buFont typeface="Arial" charset="0"/>
              <a:buChar char="–"/>
              <a:defRPr sz="1400" b="0" i="0" kern="1200">
                <a:solidFill>
                  <a:schemeClr val="tx1"/>
                </a:solidFill>
                <a:latin typeface="Calibri (Body)"/>
                <a:ea typeface="Calibri (Body)"/>
                <a:cs typeface="Calibri (Body)"/>
              </a:defRPr>
            </a:lvl4pPr>
            <a:lvl5pPr marL="2057400" indent="-228600" algn="l" rtl="0" eaLnBrk="1" fontAlgn="base" hangingPunct="1">
              <a:spcBef>
                <a:spcPts val="1200"/>
              </a:spcBef>
              <a:spcAft>
                <a:spcPct val="0"/>
              </a:spcAft>
              <a:buClr>
                <a:srgbClr val="C00000"/>
              </a:buClr>
              <a:buFont typeface="Arial" charset="0"/>
              <a:buChar char="•"/>
              <a:defRPr sz="1400" b="0" i="0" kern="1200">
                <a:solidFill>
                  <a:schemeClr val="tx1"/>
                </a:solidFill>
                <a:latin typeface="Calibri (Body)"/>
                <a:ea typeface="Calibri (Body)"/>
                <a:cs typeface="Calibri (Body)"/>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t>Provides expanded methods of import/export to facilitate integration with existing systems, processes and analyses:</a:t>
            </a:r>
          </a:p>
          <a:p>
            <a:endParaRPr lang="en-US" dirty="0"/>
          </a:p>
        </p:txBody>
      </p:sp>
      <p:pic>
        <p:nvPicPr>
          <p:cNvPr id="5" name="Picture 4">
            <a:extLst>
              <a:ext uri="{FF2B5EF4-FFF2-40B4-BE49-F238E27FC236}">
                <a16:creationId xmlns:a16="http://schemas.microsoft.com/office/drawing/2014/main" id="{B461367A-D476-1743-BEF7-9CCD1EB32A6B}"/>
              </a:ext>
            </a:extLst>
          </p:cNvPr>
          <p:cNvPicPr>
            <a:picLocks noChangeAspect="1"/>
          </p:cNvPicPr>
          <p:nvPr/>
        </p:nvPicPr>
        <p:blipFill>
          <a:blip r:embed="rId2" cstate="print"/>
          <a:stretch>
            <a:fillRect/>
          </a:stretch>
        </p:blipFill>
        <p:spPr>
          <a:xfrm>
            <a:off x="6731001" y="2247901"/>
            <a:ext cx="2921000" cy="2662177"/>
          </a:xfrm>
          <a:prstGeom prst="rect">
            <a:avLst/>
          </a:prstGeom>
        </p:spPr>
      </p:pic>
      <p:pic>
        <p:nvPicPr>
          <p:cNvPr id="6" name="Picture 2">
            <a:extLst>
              <a:ext uri="{FF2B5EF4-FFF2-40B4-BE49-F238E27FC236}">
                <a16:creationId xmlns:a16="http://schemas.microsoft.com/office/drawing/2014/main" id="{C79B9F19-DD87-9840-9490-7D5336DA3EE1}"/>
              </a:ext>
            </a:extLst>
          </p:cNvPr>
          <p:cNvPicPr>
            <a:picLocks noChangeAspect="1" noChangeArrowheads="1"/>
          </p:cNvPicPr>
          <p:nvPr/>
        </p:nvPicPr>
        <p:blipFill>
          <a:blip r:embed="rId3" cstate="print"/>
          <a:srcRect/>
          <a:stretch>
            <a:fillRect/>
          </a:stretch>
        </p:blipFill>
        <p:spPr bwMode="auto">
          <a:xfrm>
            <a:off x="2106485" y="2197100"/>
            <a:ext cx="3443414" cy="2578100"/>
          </a:xfrm>
          <a:prstGeom prst="rect">
            <a:avLst/>
          </a:prstGeom>
          <a:noFill/>
          <a:ln w="9525">
            <a:noFill/>
            <a:miter lim="800000"/>
            <a:headEnd/>
            <a:tailEnd/>
          </a:ln>
        </p:spPr>
      </p:pic>
      <p:sp>
        <p:nvSpPr>
          <p:cNvPr id="7" name="Title 1">
            <a:extLst>
              <a:ext uri="{FF2B5EF4-FFF2-40B4-BE49-F238E27FC236}">
                <a16:creationId xmlns:a16="http://schemas.microsoft.com/office/drawing/2014/main" id="{8D54EF47-AA04-6D41-AAD4-77079132DD33}"/>
              </a:ext>
            </a:extLst>
          </p:cNvPr>
          <p:cNvSpPr txBox="1">
            <a:spLocks/>
          </p:cNvSpPr>
          <p:nvPr/>
        </p:nvSpPr>
        <p:spPr bwMode="auto">
          <a:xfrm>
            <a:off x="2106486" y="1765300"/>
            <a:ext cx="2654301" cy="4445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1" fontAlgn="base" hangingPunct="1">
              <a:spcBef>
                <a:spcPct val="0"/>
              </a:spcBef>
              <a:spcAft>
                <a:spcPct val="0"/>
              </a:spcAft>
              <a:defRPr sz="2000" b="1" i="0" kern="1200">
                <a:solidFill>
                  <a:schemeClr val="tx2"/>
                </a:solidFill>
                <a:latin typeface="Calibri (Body)"/>
                <a:ea typeface="Calibri (Body)"/>
                <a:cs typeface="Calibri (Body)"/>
              </a:defRPr>
            </a:lvl1pPr>
            <a:lvl2pPr algn="l" rtl="0" eaLnBrk="1" fontAlgn="base" hangingPunct="1">
              <a:spcBef>
                <a:spcPct val="0"/>
              </a:spcBef>
              <a:spcAft>
                <a:spcPct val="0"/>
              </a:spcAft>
              <a:defRPr sz="2000" b="1">
                <a:solidFill>
                  <a:schemeClr val="tx2"/>
                </a:solidFill>
                <a:latin typeface="Arial" charset="0"/>
              </a:defRPr>
            </a:lvl2pPr>
            <a:lvl3pPr algn="l" rtl="0" eaLnBrk="1" fontAlgn="base" hangingPunct="1">
              <a:spcBef>
                <a:spcPct val="0"/>
              </a:spcBef>
              <a:spcAft>
                <a:spcPct val="0"/>
              </a:spcAft>
              <a:defRPr sz="2000" b="1">
                <a:solidFill>
                  <a:schemeClr val="tx2"/>
                </a:solidFill>
                <a:latin typeface="Arial" charset="0"/>
              </a:defRPr>
            </a:lvl3pPr>
            <a:lvl4pPr algn="l" rtl="0" eaLnBrk="1" fontAlgn="base" hangingPunct="1">
              <a:spcBef>
                <a:spcPct val="0"/>
              </a:spcBef>
              <a:spcAft>
                <a:spcPct val="0"/>
              </a:spcAft>
              <a:defRPr sz="2000" b="1">
                <a:solidFill>
                  <a:schemeClr val="tx2"/>
                </a:solidFill>
                <a:latin typeface="Arial" charset="0"/>
              </a:defRPr>
            </a:lvl4pPr>
            <a:lvl5pPr algn="l" rtl="0" eaLnBrk="1" fontAlgn="base" hangingPunct="1">
              <a:spcBef>
                <a:spcPct val="0"/>
              </a:spcBef>
              <a:spcAft>
                <a:spcPct val="0"/>
              </a:spcAft>
              <a:defRPr sz="2000" b="1">
                <a:solidFill>
                  <a:schemeClr val="tx2"/>
                </a:solidFill>
                <a:latin typeface="Arial" charset="0"/>
              </a:defRPr>
            </a:lvl5pPr>
            <a:lvl6pPr marL="457200" algn="l" rtl="0" eaLnBrk="1" fontAlgn="base" hangingPunct="1">
              <a:spcBef>
                <a:spcPct val="0"/>
              </a:spcBef>
              <a:spcAft>
                <a:spcPct val="0"/>
              </a:spcAft>
              <a:defRPr sz="2000" b="1">
                <a:solidFill>
                  <a:srgbClr val="000000"/>
                </a:solidFill>
                <a:latin typeface="Arial" charset="0"/>
              </a:defRPr>
            </a:lvl6pPr>
            <a:lvl7pPr marL="914400" algn="l" rtl="0" eaLnBrk="1" fontAlgn="base" hangingPunct="1">
              <a:spcBef>
                <a:spcPct val="0"/>
              </a:spcBef>
              <a:spcAft>
                <a:spcPct val="0"/>
              </a:spcAft>
              <a:defRPr sz="2000" b="1">
                <a:solidFill>
                  <a:srgbClr val="000000"/>
                </a:solidFill>
                <a:latin typeface="Arial" charset="0"/>
              </a:defRPr>
            </a:lvl7pPr>
            <a:lvl8pPr marL="1371600" algn="l" rtl="0" eaLnBrk="1" fontAlgn="base" hangingPunct="1">
              <a:spcBef>
                <a:spcPct val="0"/>
              </a:spcBef>
              <a:spcAft>
                <a:spcPct val="0"/>
              </a:spcAft>
              <a:defRPr sz="2000" b="1">
                <a:solidFill>
                  <a:srgbClr val="000000"/>
                </a:solidFill>
                <a:latin typeface="Arial" charset="0"/>
              </a:defRPr>
            </a:lvl8pPr>
            <a:lvl9pPr marL="1828800" algn="l" rtl="0" eaLnBrk="1" fontAlgn="base" hangingPunct="1">
              <a:spcBef>
                <a:spcPct val="0"/>
              </a:spcBef>
              <a:spcAft>
                <a:spcPct val="0"/>
              </a:spcAft>
              <a:defRPr sz="2000" b="1">
                <a:solidFill>
                  <a:srgbClr val="000000"/>
                </a:solidFill>
                <a:latin typeface="Arial" charset="0"/>
              </a:defRPr>
            </a:lvl9pPr>
          </a:lstStyle>
          <a:p>
            <a:r>
              <a:rPr lang="en-US" sz="1600" dirty="0"/>
              <a:t>Import (CSV)</a:t>
            </a:r>
          </a:p>
        </p:txBody>
      </p:sp>
      <p:sp>
        <p:nvSpPr>
          <p:cNvPr id="8" name="Title 1">
            <a:extLst>
              <a:ext uri="{FF2B5EF4-FFF2-40B4-BE49-F238E27FC236}">
                <a16:creationId xmlns:a16="http://schemas.microsoft.com/office/drawing/2014/main" id="{DE8E799F-220C-9749-A400-AABBD6F6A1EB}"/>
              </a:ext>
            </a:extLst>
          </p:cNvPr>
          <p:cNvSpPr txBox="1">
            <a:spLocks/>
          </p:cNvSpPr>
          <p:nvPr/>
        </p:nvSpPr>
        <p:spPr bwMode="auto">
          <a:xfrm>
            <a:off x="6665787" y="1790700"/>
            <a:ext cx="3748212" cy="4445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1" fontAlgn="base" hangingPunct="1">
              <a:spcBef>
                <a:spcPct val="0"/>
              </a:spcBef>
              <a:spcAft>
                <a:spcPct val="0"/>
              </a:spcAft>
              <a:defRPr sz="2000" b="1" i="0" kern="1200">
                <a:solidFill>
                  <a:schemeClr val="tx2"/>
                </a:solidFill>
                <a:latin typeface="Calibri (Body)"/>
                <a:ea typeface="Calibri (Body)"/>
                <a:cs typeface="Calibri (Body)"/>
              </a:defRPr>
            </a:lvl1pPr>
            <a:lvl2pPr algn="l" rtl="0" eaLnBrk="1" fontAlgn="base" hangingPunct="1">
              <a:spcBef>
                <a:spcPct val="0"/>
              </a:spcBef>
              <a:spcAft>
                <a:spcPct val="0"/>
              </a:spcAft>
              <a:defRPr sz="2000" b="1">
                <a:solidFill>
                  <a:schemeClr val="tx2"/>
                </a:solidFill>
                <a:latin typeface="Arial" charset="0"/>
              </a:defRPr>
            </a:lvl2pPr>
            <a:lvl3pPr algn="l" rtl="0" eaLnBrk="1" fontAlgn="base" hangingPunct="1">
              <a:spcBef>
                <a:spcPct val="0"/>
              </a:spcBef>
              <a:spcAft>
                <a:spcPct val="0"/>
              </a:spcAft>
              <a:defRPr sz="2000" b="1">
                <a:solidFill>
                  <a:schemeClr val="tx2"/>
                </a:solidFill>
                <a:latin typeface="Arial" charset="0"/>
              </a:defRPr>
            </a:lvl3pPr>
            <a:lvl4pPr algn="l" rtl="0" eaLnBrk="1" fontAlgn="base" hangingPunct="1">
              <a:spcBef>
                <a:spcPct val="0"/>
              </a:spcBef>
              <a:spcAft>
                <a:spcPct val="0"/>
              </a:spcAft>
              <a:defRPr sz="2000" b="1">
                <a:solidFill>
                  <a:schemeClr val="tx2"/>
                </a:solidFill>
                <a:latin typeface="Arial" charset="0"/>
              </a:defRPr>
            </a:lvl4pPr>
            <a:lvl5pPr algn="l" rtl="0" eaLnBrk="1" fontAlgn="base" hangingPunct="1">
              <a:spcBef>
                <a:spcPct val="0"/>
              </a:spcBef>
              <a:spcAft>
                <a:spcPct val="0"/>
              </a:spcAft>
              <a:defRPr sz="2000" b="1">
                <a:solidFill>
                  <a:schemeClr val="tx2"/>
                </a:solidFill>
                <a:latin typeface="Arial" charset="0"/>
              </a:defRPr>
            </a:lvl5pPr>
            <a:lvl6pPr marL="457200" algn="l" rtl="0" eaLnBrk="1" fontAlgn="base" hangingPunct="1">
              <a:spcBef>
                <a:spcPct val="0"/>
              </a:spcBef>
              <a:spcAft>
                <a:spcPct val="0"/>
              </a:spcAft>
              <a:defRPr sz="2000" b="1">
                <a:solidFill>
                  <a:srgbClr val="000000"/>
                </a:solidFill>
                <a:latin typeface="Arial" charset="0"/>
              </a:defRPr>
            </a:lvl6pPr>
            <a:lvl7pPr marL="914400" algn="l" rtl="0" eaLnBrk="1" fontAlgn="base" hangingPunct="1">
              <a:spcBef>
                <a:spcPct val="0"/>
              </a:spcBef>
              <a:spcAft>
                <a:spcPct val="0"/>
              </a:spcAft>
              <a:defRPr sz="2000" b="1">
                <a:solidFill>
                  <a:srgbClr val="000000"/>
                </a:solidFill>
                <a:latin typeface="Arial" charset="0"/>
              </a:defRPr>
            </a:lvl7pPr>
            <a:lvl8pPr marL="1371600" algn="l" rtl="0" eaLnBrk="1" fontAlgn="base" hangingPunct="1">
              <a:spcBef>
                <a:spcPct val="0"/>
              </a:spcBef>
              <a:spcAft>
                <a:spcPct val="0"/>
              </a:spcAft>
              <a:defRPr sz="2000" b="1">
                <a:solidFill>
                  <a:srgbClr val="000000"/>
                </a:solidFill>
                <a:latin typeface="Arial" charset="0"/>
              </a:defRPr>
            </a:lvl8pPr>
            <a:lvl9pPr marL="1828800" algn="l" rtl="0" eaLnBrk="1" fontAlgn="base" hangingPunct="1">
              <a:spcBef>
                <a:spcPct val="0"/>
              </a:spcBef>
              <a:spcAft>
                <a:spcPct val="0"/>
              </a:spcAft>
              <a:defRPr sz="2000" b="1">
                <a:solidFill>
                  <a:srgbClr val="000000"/>
                </a:solidFill>
                <a:latin typeface="Arial" charset="0"/>
              </a:defRPr>
            </a:lvl9pPr>
          </a:lstStyle>
          <a:p>
            <a:r>
              <a:rPr lang="en-US" sz="1600" dirty="0"/>
              <a:t>Export (CSV, SAS, SPSS, STATA, R)</a:t>
            </a:r>
          </a:p>
        </p:txBody>
      </p:sp>
    </p:spTree>
    <p:extLst>
      <p:ext uri="{BB962C8B-B14F-4D97-AF65-F5344CB8AC3E}">
        <p14:creationId xmlns:p14="http://schemas.microsoft.com/office/powerpoint/2010/main" val="3388324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D422E76-D9D6-1146-8862-33F256EF4EBD}"/>
              </a:ext>
            </a:extLst>
          </p:cNvPr>
          <p:cNvSpPr txBox="1">
            <a:spLocks/>
          </p:cNvSpPr>
          <p:nvPr/>
        </p:nvSpPr>
        <p:spPr>
          <a:xfrm>
            <a:off x="-158495" y="253420"/>
            <a:ext cx="12350495" cy="673172"/>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500" dirty="0"/>
              <a:t>First, a User (Doctor, Nurse, Lab Technician, or Receptionist) logs-in </a:t>
            </a:r>
          </a:p>
          <a:p>
            <a:r>
              <a:rPr lang="en-US" sz="3500" dirty="0"/>
              <a:t>to obtain access to information in accordance with their designed user Privileges</a:t>
            </a:r>
          </a:p>
        </p:txBody>
      </p:sp>
      <p:pic>
        <p:nvPicPr>
          <p:cNvPr id="10" name="Picture 9">
            <a:extLst>
              <a:ext uri="{FF2B5EF4-FFF2-40B4-BE49-F238E27FC236}">
                <a16:creationId xmlns:a16="http://schemas.microsoft.com/office/drawing/2014/main" id="{BE03B3C9-9B3E-3449-8824-0B43259CFD56}"/>
              </a:ext>
            </a:extLst>
          </p:cNvPr>
          <p:cNvPicPr>
            <a:picLocks noChangeAspect="1"/>
          </p:cNvPicPr>
          <p:nvPr/>
        </p:nvPicPr>
        <p:blipFill rotWithShape="1">
          <a:blip r:embed="rId2"/>
          <a:srcRect b="24311"/>
          <a:stretch/>
        </p:blipFill>
        <p:spPr>
          <a:xfrm>
            <a:off x="6215430" y="1328928"/>
            <a:ext cx="5866841" cy="5145025"/>
          </a:xfrm>
          <a:prstGeom prst="rect">
            <a:avLst/>
          </a:prstGeom>
          <a:effectLst>
            <a:outerShdw blurRad="50800" dist="38100" algn="l" rotWithShape="0">
              <a:prstClr val="black">
                <a:alpha val="40000"/>
              </a:prstClr>
            </a:outerShdw>
          </a:effectLst>
        </p:spPr>
      </p:pic>
      <p:pic>
        <p:nvPicPr>
          <p:cNvPr id="12" name="Picture 11">
            <a:extLst>
              <a:ext uri="{FF2B5EF4-FFF2-40B4-BE49-F238E27FC236}">
                <a16:creationId xmlns:a16="http://schemas.microsoft.com/office/drawing/2014/main" id="{7E9F3D73-B2BF-494E-B9A3-B1E27CEF9D0A}"/>
              </a:ext>
            </a:extLst>
          </p:cNvPr>
          <p:cNvPicPr>
            <a:picLocks noChangeAspect="1"/>
          </p:cNvPicPr>
          <p:nvPr/>
        </p:nvPicPr>
        <p:blipFill>
          <a:blip r:embed="rId3"/>
          <a:stretch>
            <a:fillRect/>
          </a:stretch>
        </p:blipFill>
        <p:spPr>
          <a:xfrm>
            <a:off x="0" y="1316736"/>
            <a:ext cx="5844285" cy="5145024"/>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847310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D422E76-D9D6-1146-8862-33F256EF4EBD}"/>
              </a:ext>
            </a:extLst>
          </p:cNvPr>
          <p:cNvSpPr txBox="1">
            <a:spLocks/>
          </p:cNvSpPr>
          <p:nvPr/>
        </p:nvSpPr>
        <p:spPr>
          <a:xfrm>
            <a:off x="-158495" y="253420"/>
            <a:ext cx="12350495" cy="67317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500" dirty="0"/>
              <a:t>The My Projects page lists the accessible Projects</a:t>
            </a:r>
          </a:p>
        </p:txBody>
      </p:sp>
      <p:pic>
        <p:nvPicPr>
          <p:cNvPr id="4" name="Picture 3">
            <a:extLst>
              <a:ext uri="{FF2B5EF4-FFF2-40B4-BE49-F238E27FC236}">
                <a16:creationId xmlns:a16="http://schemas.microsoft.com/office/drawing/2014/main" id="{47805FCF-310B-2F4F-95D9-8372C426DE38}"/>
              </a:ext>
            </a:extLst>
          </p:cNvPr>
          <p:cNvPicPr>
            <a:picLocks noChangeAspect="1"/>
          </p:cNvPicPr>
          <p:nvPr/>
        </p:nvPicPr>
        <p:blipFill>
          <a:blip r:embed="rId2"/>
          <a:stretch>
            <a:fillRect/>
          </a:stretch>
        </p:blipFill>
        <p:spPr>
          <a:xfrm>
            <a:off x="368300" y="1139952"/>
            <a:ext cx="11823700" cy="4216400"/>
          </a:xfrm>
          <a:prstGeom prst="rect">
            <a:avLst/>
          </a:prstGeom>
        </p:spPr>
      </p:pic>
      <p:sp>
        <p:nvSpPr>
          <p:cNvPr id="7" name="Title 1">
            <a:extLst>
              <a:ext uri="{FF2B5EF4-FFF2-40B4-BE49-F238E27FC236}">
                <a16:creationId xmlns:a16="http://schemas.microsoft.com/office/drawing/2014/main" id="{6572F682-6673-AC4E-B31B-69892C9164EC}"/>
              </a:ext>
            </a:extLst>
          </p:cNvPr>
          <p:cNvSpPr txBox="1">
            <a:spLocks/>
          </p:cNvSpPr>
          <p:nvPr/>
        </p:nvSpPr>
        <p:spPr>
          <a:xfrm>
            <a:off x="2761488" y="5344160"/>
            <a:ext cx="6510528" cy="119278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500" dirty="0"/>
              <a:t>A User selects the relevant Project for Data Collection by clicking it</a:t>
            </a:r>
          </a:p>
        </p:txBody>
      </p:sp>
    </p:spTree>
    <p:extLst>
      <p:ext uri="{BB962C8B-B14F-4D97-AF65-F5344CB8AC3E}">
        <p14:creationId xmlns:p14="http://schemas.microsoft.com/office/powerpoint/2010/main" val="22288144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340</TotalTime>
  <Words>897</Words>
  <Application>Microsoft Macintosh PowerPoint</Application>
  <PresentationFormat>Widescreen</PresentationFormat>
  <Paragraphs>97</Paragraphs>
  <Slides>23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(Body)</vt:lpstr>
      <vt:lpstr>Calibri Light</vt:lpstr>
      <vt:lpstr>Office Theme</vt:lpstr>
      <vt:lpstr>REDCap System Training</vt:lpstr>
      <vt:lpstr>What is REDCap?</vt:lpstr>
      <vt:lpstr>Why Use REDCap?</vt:lpstr>
      <vt:lpstr>REDCap – General Purpose Database  Developed for Clinical/Patient Data</vt:lpstr>
      <vt:lpstr>REDCap Features</vt:lpstr>
      <vt:lpstr>REDCap Features (continued)</vt:lpstr>
      <vt:lpstr>REDCap Helps Meet Project Goals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Uzbekistan Hepatitis Elimination Pilot Study(UHEP)  REDCap System Training</dc:title>
  <dc:creator>Kimberly Murphy</dc:creator>
  <cp:lastModifiedBy>Homie Razavi</cp:lastModifiedBy>
  <cp:revision>22</cp:revision>
  <dcterms:created xsi:type="dcterms:W3CDTF">2019-07-22T19:01:34Z</dcterms:created>
  <dcterms:modified xsi:type="dcterms:W3CDTF">2024-03-28T21:12:32Z</dcterms:modified>
</cp:coreProperties>
</file>