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33" r:id="rId2"/>
    <p:sldId id="257" r:id="rId3"/>
    <p:sldId id="289" r:id="rId4"/>
    <p:sldId id="290" r:id="rId5"/>
    <p:sldId id="291" r:id="rId6"/>
    <p:sldId id="292" r:id="rId7"/>
    <p:sldId id="293" r:id="rId8"/>
    <p:sldId id="295" r:id="rId9"/>
    <p:sldId id="294" r:id="rId10"/>
    <p:sldId id="296" r:id="rId11"/>
    <p:sldId id="297" r:id="rId12"/>
    <p:sldId id="298" r:id="rId13"/>
    <p:sldId id="299" r:id="rId14"/>
    <p:sldId id="313" r:id="rId15"/>
    <p:sldId id="308" r:id="rId16"/>
    <p:sldId id="300" r:id="rId17"/>
    <p:sldId id="309" r:id="rId18"/>
    <p:sldId id="320" r:id="rId19"/>
    <p:sldId id="321" r:id="rId20"/>
    <p:sldId id="304" r:id="rId21"/>
    <p:sldId id="305" r:id="rId22"/>
    <p:sldId id="306" r:id="rId23"/>
    <p:sldId id="307" r:id="rId24"/>
    <p:sldId id="310" r:id="rId25"/>
    <p:sldId id="312" r:id="rId26"/>
    <p:sldId id="311" r:id="rId27"/>
    <p:sldId id="322" r:id="rId28"/>
    <p:sldId id="327" r:id="rId29"/>
    <p:sldId id="302" r:id="rId30"/>
    <p:sldId id="314" r:id="rId31"/>
    <p:sldId id="331" r:id="rId32"/>
    <p:sldId id="325" r:id="rId33"/>
    <p:sldId id="326" r:id="rId34"/>
    <p:sldId id="259" r:id="rId35"/>
    <p:sldId id="324" r:id="rId36"/>
    <p:sldId id="323" r:id="rId37"/>
    <p:sldId id="258" r:id="rId38"/>
    <p:sldId id="330" r:id="rId39"/>
    <p:sldId id="328" r:id="rId40"/>
    <p:sldId id="329" r:id="rId41"/>
    <p:sldId id="33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5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9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6A5DD-A910-2D43-869D-C4EDDC01B85D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7CDC8-E36C-6E47-AAB8-8054B3F3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A103-7B45-D249-A68D-594BF965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80BB2-F9EC-204E-B676-D5ACA7CAC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681F-38F7-8A49-A262-77C06437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C170-95E3-FB42-8FE2-A414A024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BF67E-478B-C944-B892-26EFA1B7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3093C-6E1B-7D4C-8A0F-A868E74A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D9546-63A8-0546-84B0-8A820DCAE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91D0-491A-EE4F-9698-B95B9E5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6B3F6-644B-244B-8DDE-EC3D964A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7A3B-E618-3940-B016-48504A89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1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07505-639A-6249-9F0B-8A9DCEB07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6AB98-032E-6E40-AE9F-CBE425699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32AC-538B-B741-BC88-1B7EC518C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FBFCD-68AB-4C48-A599-30BC5427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69284-55C6-3A49-893B-F0F843B2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792A-BACA-0747-AC22-2034544B2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B00BF-6B20-FF46-A222-A67C521B0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3C50-7F6D-C140-B3D0-A24052EB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CE6C9-8640-7646-922C-CE82EDBD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8066-602E-8845-BBCF-C8059B3A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4DD1-7F4C-7E4D-A41C-A9622CC7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486A4-1B6B-6248-BD41-90891DF6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F4321-54F0-E447-8A24-4709802D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F3FF-BF77-6441-BEC3-66D9D18C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30B54-6CCA-6047-8600-E90CE03C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2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A5CC-2114-DB4D-B640-15F28391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E9EF1-ED6C-D94C-B088-754B3D036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93DDE-3A7E-C74C-B951-B2C03E05B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1006D-3FFF-E742-BCD8-B7EAC590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0DF47-5D5F-AE4C-A61D-92E9F627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991F9-A46E-8747-994B-39A0E11B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E80-DBF5-AD41-B77C-AAFD7B49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DEB03-5F1A-D444-A245-68A37CEA7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7D226-9650-B646-8DCC-742A5C08C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2EFC2-AC08-CD4C-89FA-585450638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0C5BE-C5FE-3549-82A7-451FCBEF3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2FC46-C774-0549-BADC-8F39C1B8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5C8BB-8A64-744D-97A4-5C3F2726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06C77-7B9A-0045-AC3F-C046E3E8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5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150-913E-ED4D-BD0F-D763DBAA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53DC-AB11-5744-8D92-828E1665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BA4B9-0F84-2B44-AFD6-D1F7D355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4E6B2-60EA-C143-B5C5-6286C45A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10E16-9511-CD42-931A-2D7D0B9B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53F35-CD9E-994A-8E7F-71A5AAD4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AEA7-6BD3-914A-A93E-1C6B9EB8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1B4A-4053-6343-8B5B-DB721577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FA0FB-CBE9-8E4D-9A9C-1150C059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A22EC-7A5E-BA4C-BFAA-A4346B41B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11A57-DC87-754B-B6FF-61170A31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FA74C-61EA-D447-8006-06289512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96E8B-3B70-0745-9424-0D0388D4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8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C07F-0A1E-9144-B0EC-79E9ADD8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6D247-A790-864E-8645-296C6FE2C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12A60-B8F2-574D-BB41-1F4AC34A8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2E185-AABC-224F-8F12-801786A4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07A99-4AE0-934F-8112-CE0E8660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CDF85-5625-604E-8438-5D8CBE1E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2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941E3-C8D5-A845-A57C-607345EE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0FD6A-EE04-774A-BE7E-66406DC00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A986C-192D-C44B-AA20-E791212C2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D87CF-3843-C140-B335-80DCF2991AAB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6846-D346-C949-82F3-590ED1D2F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F66B6-79E5-FD4F-973D-2A5262172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30418-94D0-8045-B1FE-7C42F08A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cdafound.org/apps/redcapDEMO/redcap_v9.3.3/ControlCenter/create_user.ph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E8649-4670-898C-D373-12C1B8975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err="1"/>
              <a:t>REDCap</a:t>
            </a:r>
            <a:r>
              <a:rPr lang="en-US" sz="6000" dirty="0"/>
              <a:t> Installation – </a:t>
            </a:r>
            <a:br>
              <a:rPr lang="en-US" sz="6000" dirty="0"/>
            </a:br>
            <a:r>
              <a:rPr lang="en-US" sz="6000" dirty="0"/>
              <a:t>Software Set-up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C8792-384A-2A1F-36F6-762780B8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7" y="5060785"/>
            <a:ext cx="1728708" cy="15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7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FE041-16FB-2048-9F26-0089FF36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Run the configuration check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C1672D-3D80-234B-B6A7-A06031231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358" y="1825625"/>
            <a:ext cx="9057284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379642-F529-C645-A646-9FD811401678}"/>
              </a:ext>
            </a:extLst>
          </p:cNvPr>
          <p:cNvCxnSpPr>
            <a:cxnSpLocks/>
          </p:cNvCxnSpPr>
          <p:nvPr/>
        </p:nvCxnSpPr>
        <p:spPr>
          <a:xfrm>
            <a:off x="2760133" y="2760133"/>
            <a:ext cx="4191000" cy="21232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17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8FA9-1BCA-7F42-B32A-F17E0FC5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the Configuration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D4E60-0E97-8446-8A9B-C32AE2214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105" y="1825625"/>
            <a:ext cx="5235790" cy="4351338"/>
          </a:xfrm>
        </p:spPr>
      </p:pic>
    </p:spTree>
    <p:extLst>
      <p:ext uri="{BB962C8B-B14F-4D97-AF65-F5344CB8AC3E}">
        <p14:creationId xmlns:p14="http://schemas.microsoft.com/office/powerpoint/2010/main" val="284406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8FA9-1BCA-7F42-B32A-F17E0FC5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the Configuration (continued)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5BC23E-56B5-C84C-9437-6F4E7354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430" y="1825625"/>
            <a:ext cx="3989139" cy="4351338"/>
          </a:xfrm>
        </p:spPr>
      </p:pic>
    </p:spTree>
    <p:extLst>
      <p:ext uri="{BB962C8B-B14F-4D97-AF65-F5344CB8AC3E}">
        <p14:creationId xmlns:p14="http://schemas.microsoft.com/office/powerpoint/2010/main" val="494801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5078-303D-5E41-8EB7-87D17B79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Install is Complete </a:t>
            </a:r>
            <a:br>
              <a:rPr lang="en-US" dirty="0"/>
            </a:br>
            <a:r>
              <a:rPr lang="en-US" dirty="0"/>
              <a:t>You are ready to configure users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DBD80A-5861-8645-AD82-E4BA02CD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80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209256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9A9-E34D-1E4B-A76F-4C3C298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pPr algn="ctr"/>
            <a:r>
              <a:rPr lang="en-US" dirty="0"/>
              <a:t>Add the Administrator and Enable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410628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9586-22AD-CE4F-B5AB-D816543D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F986-8E5E-EA4B-AA79-F8CAF2717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How to change from "None (Public)" to "Table-based" authentication</a:t>
            </a:r>
          </a:p>
          <a:p>
            <a:r>
              <a:rPr lang="en-US" dirty="0"/>
              <a:t>Before simply changing the authentication method, you will first need to create for yourself a new Table-based user that you yourself will use to log in to REDCap. Navigate to the Create New User page in the Control Center and create a new user (you will have to decide what your username will be). Once created, it will send an email to you with your username and a link that will allow you to set your password.</a:t>
            </a:r>
          </a:p>
          <a:p>
            <a:r>
              <a:rPr lang="en-US" dirty="0"/>
              <a:t>Before looking in your inbox, go to the Designate Super User page in the Control Center and add your user as a super user. This ensures that you will be able to access the Control Center again when you log in with your new Table-based user in a minute.</a:t>
            </a:r>
          </a:p>
          <a:p>
            <a:r>
              <a:rPr lang="en-US" dirty="0"/>
              <a:t>Now go to the Security &amp; Authentication page in the Control Center and change the authentication method to Tabled-based (at top of page) and save your changes on that page. Now click on any link/tab on the page, which will now force you to log in with your new Table-based username.</a:t>
            </a:r>
          </a:p>
          <a:p>
            <a:r>
              <a:rPr lang="en-US" dirty="0"/>
              <a:t>Log in to REDCap with your new username and the password sent to you in the email. It will then ask you to set your password.</a:t>
            </a:r>
          </a:p>
          <a:p>
            <a:r>
              <a:rPr lang="en-US" dirty="0"/>
              <a:t>Now that you have logged in with your new username, go back to the Designate Super User page and remove "</a:t>
            </a:r>
            <a:r>
              <a:rPr lang="en-US" dirty="0" err="1"/>
              <a:t>site_admin</a:t>
            </a:r>
            <a:r>
              <a:rPr lang="en-US" dirty="0"/>
              <a:t>" as a super user.</a:t>
            </a:r>
          </a:p>
          <a:p>
            <a:r>
              <a:rPr lang="en-US" dirty="0"/>
              <a:t>You're done and can now go and begin giving other users access to REDCap by creating them a username on the Create New User page.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5D7A-9616-1B4C-B29A-B15441BC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Users may be added under the Control Center “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 Users (Table-based Only)</a:t>
            </a:r>
            <a:r>
              <a:rPr lang="en-US" dirty="0"/>
              <a:t>”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F3ED099-B6DB-6B4B-ABE9-2C68DA5FC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0262" y="1825625"/>
            <a:ext cx="5251475" cy="4351338"/>
          </a:xfr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2EA3F5-4687-714E-AE64-67B39DBABA4E}"/>
              </a:ext>
            </a:extLst>
          </p:cNvPr>
          <p:cNvCxnSpPr>
            <a:cxnSpLocks/>
          </p:cNvCxnSpPr>
          <p:nvPr/>
        </p:nvCxnSpPr>
        <p:spPr>
          <a:xfrm flipH="1" flipV="1">
            <a:off x="7095066" y="2258730"/>
            <a:ext cx="2861734" cy="230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2C7DA2-C764-CA44-8CD7-E2C8F0BE678C}"/>
              </a:ext>
            </a:extLst>
          </p:cNvPr>
          <p:cNvCxnSpPr>
            <a:cxnSpLocks/>
          </p:cNvCxnSpPr>
          <p:nvPr/>
        </p:nvCxnSpPr>
        <p:spPr>
          <a:xfrm flipV="1">
            <a:off x="2004024" y="3953588"/>
            <a:ext cx="2794000" cy="1077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5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5434498B-AA9F-2242-8174-FB08C7506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264" y="1825625"/>
            <a:ext cx="7173472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3605A-F4DD-5947-84C6-A46FF1CE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/>
              <a:t>Add the User who will be the Administrator</a:t>
            </a:r>
            <a:br>
              <a:rPr lang="en-US" sz="3800" dirty="0"/>
            </a:br>
            <a:r>
              <a:rPr lang="en-US" sz="3800" dirty="0"/>
              <a:t>(you will delete the default “site_admin” after granting necessary privileges)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EC5341-019B-D145-9E92-831371E1E41E}"/>
              </a:ext>
            </a:extLst>
          </p:cNvPr>
          <p:cNvCxnSpPr>
            <a:cxnSpLocks/>
          </p:cNvCxnSpPr>
          <p:nvPr/>
        </p:nvCxnSpPr>
        <p:spPr>
          <a:xfrm>
            <a:off x="2222695" y="2498516"/>
            <a:ext cx="33068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DE5EDC-429A-5A40-B19E-8774E3D6653F}"/>
              </a:ext>
            </a:extLst>
          </p:cNvPr>
          <p:cNvCxnSpPr>
            <a:cxnSpLocks/>
          </p:cNvCxnSpPr>
          <p:nvPr/>
        </p:nvCxnSpPr>
        <p:spPr>
          <a:xfrm flipV="1">
            <a:off x="2222695" y="4447717"/>
            <a:ext cx="2726770" cy="17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ECE408F-4697-854C-86B4-D2900508B5D1}"/>
              </a:ext>
            </a:extLst>
          </p:cNvPr>
          <p:cNvSpPr/>
          <p:nvPr/>
        </p:nvSpPr>
        <p:spPr>
          <a:xfrm>
            <a:off x="5428765" y="2965343"/>
            <a:ext cx="462237" cy="206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32E92F-27A9-2443-B90E-277D2F861552}"/>
              </a:ext>
            </a:extLst>
          </p:cNvPr>
          <p:cNvCxnSpPr>
            <a:cxnSpLocks/>
          </p:cNvCxnSpPr>
          <p:nvPr/>
        </p:nvCxnSpPr>
        <p:spPr>
          <a:xfrm>
            <a:off x="2222695" y="3481662"/>
            <a:ext cx="2726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449ED6-D16D-DF45-8049-C5D7DD93BAF2}"/>
              </a:ext>
            </a:extLst>
          </p:cNvPr>
          <p:cNvSpPr txBox="1"/>
          <p:nvPr/>
        </p:nvSpPr>
        <p:spPr>
          <a:xfrm>
            <a:off x="262890" y="3875564"/>
            <a:ext cx="26782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We will make this new user the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Administrator and then delete the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default ”site_admin”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F46A0F-1F0A-EF44-B507-9364AA1E901D}"/>
              </a:ext>
            </a:extLst>
          </p:cNvPr>
          <p:cNvSpPr/>
          <p:nvPr/>
        </p:nvSpPr>
        <p:spPr>
          <a:xfrm>
            <a:off x="7463790" y="4366260"/>
            <a:ext cx="297180" cy="146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8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ADDC49-0751-474E-8A0E-EDD9DF4F8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918" y="1825625"/>
            <a:ext cx="518016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3605A-F4DD-5947-84C6-A46FF1CE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In Administration &amp; Acct Managers, </a:t>
            </a:r>
            <a:br>
              <a:rPr lang="en-US" dirty="0"/>
            </a:br>
            <a:r>
              <a:rPr lang="en-US" dirty="0"/>
              <a:t>Designate the new User an Administrator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DE5EDC-429A-5A40-B19E-8774E3D6653F}"/>
              </a:ext>
            </a:extLst>
          </p:cNvPr>
          <p:cNvCxnSpPr>
            <a:cxnSpLocks/>
          </p:cNvCxnSpPr>
          <p:nvPr/>
        </p:nvCxnSpPr>
        <p:spPr>
          <a:xfrm flipV="1">
            <a:off x="6523525" y="3511822"/>
            <a:ext cx="0" cy="21419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ECE408F-4697-854C-86B4-D2900508B5D1}"/>
              </a:ext>
            </a:extLst>
          </p:cNvPr>
          <p:cNvSpPr/>
          <p:nvPr/>
        </p:nvSpPr>
        <p:spPr>
          <a:xfrm>
            <a:off x="5941789" y="2836003"/>
            <a:ext cx="1108368" cy="424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32E92F-27A9-2443-B90E-277D2F861552}"/>
              </a:ext>
            </a:extLst>
          </p:cNvPr>
          <p:cNvCxnSpPr>
            <a:cxnSpLocks/>
          </p:cNvCxnSpPr>
          <p:nvPr/>
        </p:nvCxnSpPr>
        <p:spPr>
          <a:xfrm>
            <a:off x="2365735" y="4064757"/>
            <a:ext cx="2726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61CCF1-2F19-264C-AE8C-1C3A83531E58}"/>
              </a:ext>
            </a:extLst>
          </p:cNvPr>
          <p:cNvSpPr txBox="1"/>
          <p:nvPr/>
        </p:nvSpPr>
        <p:spPr>
          <a:xfrm>
            <a:off x="6253299" y="5653743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Select the user and then hit the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button “Add as administrator”</a:t>
            </a:r>
          </a:p>
        </p:txBody>
      </p:sp>
    </p:spTree>
    <p:extLst>
      <p:ext uri="{BB962C8B-B14F-4D97-AF65-F5344CB8AC3E}">
        <p14:creationId xmlns:p14="http://schemas.microsoft.com/office/powerpoint/2010/main" val="262720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803786-69FD-9D41-B7A5-0DB888CED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160" y="1927459"/>
            <a:ext cx="6883400" cy="4165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3605A-F4DD-5947-84C6-A46FF1CE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Verify the new user is now an Administrator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EC5341-019B-D145-9E92-831371E1E41E}"/>
              </a:ext>
            </a:extLst>
          </p:cNvPr>
          <p:cNvCxnSpPr>
            <a:cxnSpLocks/>
          </p:cNvCxnSpPr>
          <p:nvPr/>
        </p:nvCxnSpPr>
        <p:spPr>
          <a:xfrm>
            <a:off x="2222695" y="2534376"/>
            <a:ext cx="33068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DE5EDC-429A-5A40-B19E-8774E3D6653F}"/>
              </a:ext>
            </a:extLst>
          </p:cNvPr>
          <p:cNvCxnSpPr>
            <a:cxnSpLocks/>
          </p:cNvCxnSpPr>
          <p:nvPr/>
        </p:nvCxnSpPr>
        <p:spPr>
          <a:xfrm flipV="1">
            <a:off x="2222695" y="4447717"/>
            <a:ext cx="2726770" cy="17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ECE408F-4697-854C-86B4-D2900508B5D1}"/>
              </a:ext>
            </a:extLst>
          </p:cNvPr>
          <p:cNvSpPr/>
          <p:nvPr/>
        </p:nvSpPr>
        <p:spPr>
          <a:xfrm>
            <a:off x="5428765" y="3001203"/>
            <a:ext cx="462237" cy="206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32E92F-27A9-2443-B90E-277D2F861552}"/>
              </a:ext>
            </a:extLst>
          </p:cNvPr>
          <p:cNvCxnSpPr>
            <a:cxnSpLocks/>
          </p:cNvCxnSpPr>
          <p:nvPr/>
        </p:nvCxnSpPr>
        <p:spPr>
          <a:xfrm>
            <a:off x="2222695" y="3481662"/>
            <a:ext cx="2726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449ED6-D16D-DF45-8049-C5D7DD93BAF2}"/>
              </a:ext>
            </a:extLst>
          </p:cNvPr>
          <p:cNvSpPr txBox="1"/>
          <p:nvPr/>
        </p:nvSpPr>
        <p:spPr>
          <a:xfrm>
            <a:off x="556652" y="4104650"/>
            <a:ext cx="160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Check to make sure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there is a checkbox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F46A0F-1F0A-EF44-B507-9364AA1E901D}"/>
              </a:ext>
            </a:extLst>
          </p:cNvPr>
          <p:cNvSpPr/>
          <p:nvPr/>
        </p:nvSpPr>
        <p:spPr>
          <a:xfrm>
            <a:off x="7463790" y="4366260"/>
            <a:ext cx="297180" cy="146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5D7A-9616-1B4C-B29A-B15441BC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Create a Database for REDCap </a:t>
            </a:r>
            <a:br>
              <a:rPr lang="en-US" dirty="0"/>
            </a:br>
            <a:r>
              <a:rPr lang="en-US" dirty="0"/>
              <a:t>and add user permissions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EFE0E1F-6A1B-6E45-AA09-16C96CBAD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43391"/>
            <a:ext cx="10515600" cy="2915805"/>
          </a:xfrm>
        </p:spPr>
      </p:pic>
    </p:spTree>
    <p:extLst>
      <p:ext uri="{BB962C8B-B14F-4D97-AF65-F5344CB8AC3E}">
        <p14:creationId xmlns:p14="http://schemas.microsoft.com/office/powerpoint/2010/main" val="95654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4774-A35F-E448-A5B0-6E588B7E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If the SMTP Sever is working correctly, the system will send a Verification Email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9B602-43AC-DA4B-94BE-6126AA17D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50" y="2940844"/>
            <a:ext cx="7962900" cy="2120900"/>
          </a:xfrm>
        </p:spPr>
      </p:pic>
    </p:spTree>
    <p:extLst>
      <p:ext uri="{BB962C8B-B14F-4D97-AF65-F5344CB8AC3E}">
        <p14:creationId xmlns:p14="http://schemas.microsoft.com/office/powerpoint/2010/main" val="2967075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282E-0A89-094B-A7E2-9E6C8679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Once you receive the email, click the link inside to confirm and verify your email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E4ECF-7DFE-6F40-91B8-B5327D5D7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014" y="1825625"/>
            <a:ext cx="7469972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C64B91-BFBA-E14A-A8B5-45F45AC5A3BF}"/>
              </a:ext>
            </a:extLst>
          </p:cNvPr>
          <p:cNvCxnSpPr>
            <a:cxnSpLocks/>
          </p:cNvCxnSpPr>
          <p:nvPr/>
        </p:nvCxnSpPr>
        <p:spPr>
          <a:xfrm>
            <a:off x="1266093" y="4318781"/>
            <a:ext cx="112305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7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55F2-F2D1-EC43-B4DA-6C5C4739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should receive confirmation that the change has been verified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74D59-433B-3344-B4BB-E7E7A813A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450" y="2792840"/>
            <a:ext cx="8293100" cy="1854200"/>
          </a:xfrm>
        </p:spPr>
      </p:pic>
    </p:spTree>
    <p:extLst>
      <p:ext uri="{BB962C8B-B14F-4D97-AF65-F5344CB8AC3E}">
        <p14:creationId xmlns:p14="http://schemas.microsoft.com/office/powerpoint/2010/main" val="307710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9D08-B7CC-304C-B03A-D33A7E5A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 you must enable Authentication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B8C4C-67C4-D04E-9C96-F4A7CB76C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60616"/>
            <a:ext cx="10515600" cy="34813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FE85B-360E-FC4B-B532-D9C2C50D07DF}"/>
              </a:ext>
            </a:extLst>
          </p:cNvPr>
          <p:cNvSpPr/>
          <p:nvPr/>
        </p:nvSpPr>
        <p:spPr>
          <a:xfrm flipV="1">
            <a:off x="5226423" y="4016187"/>
            <a:ext cx="6212541" cy="1855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E54E6D-4530-DC4E-9C8F-23AE3D8B08BA}"/>
              </a:ext>
            </a:extLst>
          </p:cNvPr>
          <p:cNvCxnSpPr>
            <a:cxnSpLocks/>
          </p:cNvCxnSpPr>
          <p:nvPr/>
        </p:nvCxnSpPr>
        <p:spPr>
          <a:xfrm>
            <a:off x="744071" y="4228705"/>
            <a:ext cx="44823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264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E624-040F-6D4F-BB45-2C6D190EC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Navigate to “Security &amp; Authentication”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4476C-90A4-9942-9822-2B0401C79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8"/>
          <a:stretch/>
        </p:blipFill>
        <p:spPr>
          <a:xfrm>
            <a:off x="3785191" y="1825625"/>
            <a:ext cx="4687634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0A55B3-3917-5249-ADF2-702E341634F0}"/>
              </a:ext>
            </a:extLst>
          </p:cNvPr>
          <p:cNvCxnSpPr>
            <a:cxnSpLocks/>
          </p:cNvCxnSpPr>
          <p:nvPr/>
        </p:nvCxnSpPr>
        <p:spPr>
          <a:xfrm>
            <a:off x="3556068" y="5686405"/>
            <a:ext cx="112305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831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B5C0-D0BA-A649-BC4D-917E9B19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 the Authentication Method and hit “Save Changes” at the bottom of the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21CC94-621D-3945-8F74-711970080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500" y="2197894"/>
            <a:ext cx="5461000" cy="3606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135F-BD07-B246-BCF4-8D61BD47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61" y="5804694"/>
            <a:ext cx="3759200" cy="1066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E01792-4CA2-544B-BDBC-3252B56D8217}"/>
              </a:ext>
            </a:extLst>
          </p:cNvPr>
          <p:cNvCxnSpPr/>
          <p:nvPr/>
        </p:nvCxnSpPr>
        <p:spPr>
          <a:xfrm>
            <a:off x="2838202" y="5830788"/>
            <a:ext cx="780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495B65-3A25-4743-9E9C-45AA607CD0AD}"/>
              </a:ext>
            </a:extLst>
          </p:cNvPr>
          <p:cNvCxnSpPr>
            <a:cxnSpLocks/>
          </p:cNvCxnSpPr>
          <p:nvPr/>
        </p:nvCxnSpPr>
        <p:spPr>
          <a:xfrm>
            <a:off x="1674421" y="3156961"/>
            <a:ext cx="48691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947EC4-C305-A14D-B910-C7251C9144F6}"/>
              </a:ext>
            </a:extLst>
          </p:cNvPr>
          <p:cNvCxnSpPr>
            <a:cxnSpLocks/>
          </p:cNvCxnSpPr>
          <p:nvPr/>
        </p:nvCxnSpPr>
        <p:spPr>
          <a:xfrm>
            <a:off x="1957450" y="6729455"/>
            <a:ext cx="48691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98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0135-C085-424F-81E4-8618B1E3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9" y="365125"/>
            <a:ext cx="115590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After enforcing Authentication, you must login with the username/password created for the new Administrator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2CA88C-7F19-BE42-BFFC-68BF3EE95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553" y="1825625"/>
            <a:ext cx="4588894" cy="4351338"/>
          </a:xfrm>
        </p:spPr>
      </p:pic>
    </p:spTree>
    <p:extLst>
      <p:ext uri="{BB962C8B-B14F-4D97-AF65-F5344CB8AC3E}">
        <p14:creationId xmlns:p14="http://schemas.microsoft.com/office/powerpoint/2010/main" val="1888140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6A2665-8BC4-6F4D-BE7E-E543D4374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450" y="1861344"/>
            <a:ext cx="6769100" cy="4279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3605A-F4DD-5947-84C6-A46FF1CE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Go back to Administration &amp; Acct Managers and delete the default “site_admin”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DE5EDC-429A-5A40-B19E-8774E3D6653F}"/>
              </a:ext>
            </a:extLst>
          </p:cNvPr>
          <p:cNvCxnSpPr>
            <a:cxnSpLocks/>
          </p:cNvCxnSpPr>
          <p:nvPr/>
        </p:nvCxnSpPr>
        <p:spPr>
          <a:xfrm flipV="1">
            <a:off x="6738678" y="3935506"/>
            <a:ext cx="0" cy="1718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ECE408F-4697-854C-86B4-D2900508B5D1}"/>
              </a:ext>
            </a:extLst>
          </p:cNvPr>
          <p:cNvSpPr/>
          <p:nvPr/>
        </p:nvSpPr>
        <p:spPr>
          <a:xfrm>
            <a:off x="5961529" y="3841077"/>
            <a:ext cx="681318" cy="94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32E92F-27A9-2443-B90E-277D2F861552}"/>
              </a:ext>
            </a:extLst>
          </p:cNvPr>
          <p:cNvCxnSpPr>
            <a:cxnSpLocks/>
          </p:cNvCxnSpPr>
          <p:nvPr/>
        </p:nvCxnSpPr>
        <p:spPr>
          <a:xfrm>
            <a:off x="1953359" y="4746075"/>
            <a:ext cx="2726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61CCF1-2F19-264C-AE8C-1C3A83531E58}"/>
              </a:ext>
            </a:extLst>
          </p:cNvPr>
          <p:cNvSpPr txBox="1"/>
          <p:nvPr/>
        </p:nvSpPr>
        <p:spPr>
          <a:xfrm>
            <a:off x="6253299" y="5653743"/>
            <a:ext cx="158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Delete and confirm</a:t>
            </a:r>
          </a:p>
        </p:txBody>
      </p:sp>
    </p:spTree>
    <p:extLst>
      <p:ext uri="{BB962C8B-B14F-4D97-AF65-F5344CB8AC3E}">
        <p14:creationId xmlns:p14="http://schemas.microsoft.com/office/powerpoint/2010/main" val="1818142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0135-C085-424F-81E4-8618B1E3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9" y="365125"/>
            <a:ext cx="115590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Make sure the Administrator sets up a Recover Question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D97D26-92DE-D142-891A-6742BD5E9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606" y="1825625"/>
            <a:ext cx="8814787" cy="4351338"/>
          </a:xfrm>
        </p:spPr>
      </p:pic>
    </p:spTree>
    <p:extLst>
      <p:ext uri="{BB962C8B-B14F-4D97-AF65-F5344CB8AC3E}">
        <p14:creationId xmlns:p14="http://schemas.microsoft.com/office/powerpoint/2010/main" val="79755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9A9-E34D-1E4B-A76F-4C3C298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pPr algn="ctr"/>
            <a:r>
              <a:rPr lang="en-US" dirty="0"/>
              <a:t>Add all Users necessary for the </a:t>
            </a:r>
            <a:br>
              <a:rPr lang="en-US" dirty="0"/>
            </a:br>
            <a:r>
              <a:rPr lang="en-US" dirty="0"/>
              <a:t>Program to the System</a:t>
            </a:r>
          </a:p>
        </p:txBody>
      </p:sp>
    </p:spTree>
    <p:extLst>
      <p:ext uri="{BB962C8B-B14F-4D97-AF65-F5344CB8AC3E}">
        <p14:creationId xmlns:p14="http://schemas.microsoft.com/office/powerpoint/2010/main" val="219136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70D2-868A-9E44-AA17-EECA25BC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Modify the </a:t>
            </a:r>
            <a:r>
              <a:rPr lang="en-US" dirty="0" err="1"/>
              <a:t>database.php</a:t>
            </a:r>
            <a:r>
              <a:rPr lang="en-US" dirty="0"/>
              <a:t> with the host, DB, username and password and upload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7A533-7810-154A-86C0-B8ACC55AB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595" y="1825625"/>
            <a:ext cx="3386809" cy="4351338"/>
          </a:xfrm>
        </p:spPr>
      </p:pic>
    </p:spTree>
    <p:extLst>
      <p:ext uri="{BB962C8B-B14F-4D97-AF65-F5344CB8AC3E}">
        <p14:creationId xmlns:p14="http://schemas.microsoft.com/office/powerpoint/2010/main" val="128326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4EEA-97E3-B040-A7FE-29F2B6AF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You can add users in bulk using the template/structure</a:t>
            </a:r>
            <a:br>
              <a:rPr lang="en-US" sz="3600" dirty="0"/>
            </a:br>
            <a:r>
              <a:rPr lang="en-US" sz="3600" dirty="0"/>
              <a:t>(or individually on the “Create single user” tab)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F81B9D-B9A7-6145-88DC-B44029DC3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700" y="1867694"/>
            <a:ext cx="7340600" cy="4267200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93C4F0A-EEE7-444F-BF44-97DBFBD6C6D8}"/>
              </a:ext>
            </a:extLst>
          </p:cNvPr>
          <p:cNvSpPr/>
          <p:nvPr/>
        </p:nvSpPr>
        <p:spPr>
          <a:xfrm>
            <a:off x="5674658" y="4056230"/>
            <a:ext cx="4258235" cy="130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197A0A-B2B1-694B-A025-077441C2A07A}"/>
              </a:ext>
            </a:extLst>
          </p:cNvPr>
          <p:cNvCxnSpPr>
            <a:cxnSpLocks/>
          </p:cNvCxnSpPr>
          <p:nvPr/>
        </p:nvCxnSpPr>
        <p:spPr>
          <a:xfrm>
            <a:off x="2947888" y="4306804"/>
            <a:ext cx="2726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343BD7-7FB6-FA46-A14B-9A8B5ADF2DEB}"/>
              </a:ext>
            </a:extLst>
          </p:cNvPr>
          <p:cNvCxnSpPr>
            <a:cxnSpLocks/>
          </p:cNvCxnSpPr>
          <p:nvPr/>
        </p:nvCxnSpPr>
        <p:spPr>
          <a:xfrm>
            <a:off x="2947888" y="2872451"/>
            <a:ext cx="362324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32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9A9-E34D-1E4B-A76F-4C3C298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pPr algn="ctr"/>
            <a:r>
              <a:rPr lang="en-US" dirty="0"/>
              <a:t>Upload the developed XML Project </a:t>
            </a:r>
            <a:br>
              <a:rPr lang="en-US" dirty="0"/>
            </a:br>
            <a:r>
              <a:rPr lang="en-US" dirty="0"/>
              <a:t>into  the REDCap Installation</a:t>
            </a:r>
          </a:p>
        </p:txBody>
      </p:sp>
    </p:spTree>
    <p:extLst>
      <p:ext uri="{BB962C8B-B14F-4D97-AF65-F5344CB8AC3E}">
        <p14:creationId xmlns:p14="http://schemas.microsoft.com/office/powerpoint/2010/main" val="2307606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B81F-D174-F548-9D05-505A30E4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 “+ New Project” </a:t>
            </a:r>
            <a:br>
              <a:rPr lang="en-US" dirty="0"/>
            </a:br>
            <a:r>
              <a:rPr lang="en-US" dirty="0"/>
              <a:t>from the upper menu bar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775D2-279A-3942-B238-9CC4816EF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797" y="1825625"/>
            <a:ext cx="8968406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FB3191-91C6-2042-9D50-BD88ED93E714}"/>
              </a:ext>
            </a:extLst>
          </p:cNvPr>
          <p:cNvCxnSpPr>
            <a:cxnSpLocks/>
          </p:cNvCxnSpPr>
          <p:nvPr/>
        </p:nvCxnSpPr>
        <p:spPr>
          <a:xfrm flipV="1">
            <a:off x="3369229" y="2017058"/>
            <a:ext cx="0" cy="2002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26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4F68-FF62-2542-BC6F-2C1F0D1B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 the project from the XML File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6888D5-3D02-5E44-A0E8-6548DA960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720" y="1842558"/>
            <a:ext cx="8535810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C0B5FD-0136-DB4B-808C-5BA3ED2CA5F0}"/>
              </a:ext>
            </a:extLst>
          </p:cNvPr>
          <p:cNvCxnSpPr>
            <a:cxnSpLocks/>
          </p:cNvCxnSpPr>
          <p:nvPr/>
        </p:nvCxnSpPr>
        <p:spPr>
          <a:xfrm flipV="1">
            <a:off x="3818835" y="2951899"/>
            <a:ext cx="2688843" cy="163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58578F-9AEC-B741-98E7-BF81F8DC1D31}"/>
              </a:ext>
            </a:extLst>
          </p:cNvPr>
          <p:cNvSpPr txBox="1"/>
          <p:nvPr/>
        </p:nvSpPr>
        <p:spPr>
          <a:xfrm>
            <a:off x="830507" y="2742388"/>
            <a:ext cx="292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1.) Add a title for the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C7A30-9F0B-374F-9FAD-07FD43EF17F3}"/>
              </a:ext>
            </a:extLst>
          </p:cNvPr>
          <p:cNvSpPr txBox="1"/>
          <p:nvPr/>
        </p:nvSpPr>
        <p:spPr>
          <a:xfrm>
            <a:off x="841730" y="3478125"/>
            <a:ext cx="5057698" cy="94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>
                <a:effectLst/>
              </a:rPr>
              <a:t>.) Select the “</a:t>
            </a:r>
            <a:r>
              <a:rPr lang="en-US" dirty="0"/>
              <a:t>Upload a REDCap project XML file </a:t>
            </a:r>
          </a:p>
          <a:p>
            <a:r>
              <a:rPr lang="en-US" dirty="0"/>
              <a:t>(CDISC ODM format)</a:t>
            </a:r>
            <a:r>
              <a:rPr lang="en-US" dirty="0">
                <a:effectLst/>
              </a:rPr>
              <a:t>” option</a:t>
            </a:r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8975C4-EC5B-BC41-AE0A-D96EDEB25259}"/>
              </a:ext>
            </a:extLst>
          </p:cNvPr>
          <p:cNvCxnSpPr>
            <a:cxnSpLocks/>
          </p:cNvCxnSpPr>
          <p:nvPr/>
        </p:nvCxnSpPr>
        <p:spPr>
          <a:xfrm>
            <a:off x="4607625" y="4159255"/>
            <a:ext cx="199505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951C16-5938-3945-95C8-85CFE6A40401}"/>
              </a:ext>
            </a:extLst>
          </p:cNvPr>
          <p:cNvCxnSpPr>
            <a:cxnSpLocks/>
          </p:cNvCxnSpPr>
          <p:nvPr/>
        </p:nvCxnSpPr>
        <p:spPr>
          <a:xfrm>
            <a:off x="4607625" y="4354097"/>
            <a:ext cx="269371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514D78-2453-2D48-954E-A036BC487E42}"/>
              </a:ext>
            </a:extLst>
          </p:cNvPr>
          <p:cNvSpPr txBox="1"/>
          <p:nvPr/>
        </p:nvSpPr>
        <p:spPr>
          <a:xfrm>
            <a:off x="872483" y="4175729"/>
            <a:ext cx="472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4.) Hit the “Choose File” button and</a:t>
            </a:r>
          </a:p>
          <a:p>
            <a:r>
              <a:rPr lang="en-US" dirty="0"/>
              <a:t>navigate to select the: </a:t>
            </a:r>
          </a:p>
          <a:p>
            <a:r>
              <a:rPr lang="en-US" sz="1600" i="1" dirty="0"/>
              <a:t>UHepPilotRussian_2019-09-26_2036.REDCap.xml</a:t>
            </a:r>
          </a:p>
          <a:p>
            <a:r>
              <a:rPr lang="en-US" sz="1600" dirty="0"/>
              <a:t> </a:t>
            </a:r>
            <a:r>
              <a:rPr lang="en-US" dirty="0"/>
              <a:t>file you downloaded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93F10A8-A41C-E547-AD6B-C07563EEB36D}"/>
              </a:ext>
            </a:extLst>
          </p:cNvPr>
          <p:cNvCxnSpPr>
            <a:cxnSpLocks/>
          </p:cNvCxnSpPr>
          <p:nvPr/>
        </p:nvCxnSpPr>
        <p:spPr>
          <a:xfrm>
            <a:off x="3818835" y="3842535"/>
            <a:ext cx="788790" cy="316720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41227B-1057-BB4C-8BE2-577D78400743}"/>
              </a:ext>
            </a:extLst>
          </p:cNvPr>
          <p:cNvSpPr txBox="1"/>
          <p:nvPr/>
        </p:nvSpPr>
        <p:spPr>
          <a:xfrm>
            <a:off x="891036" y="5571702"/>
            <a:ext cx="505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>
                <a:effectLst/>
              </a:rPr>
              <a:t>.) </a:t>
            </a:r>
            <a:r>
              <a:rPr lang="en-US" dirty="0"/>
              <a:t>Hit Create Project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4CF4F9-42B4-524F-99C9-87D94703F05A}"/>
              </a:ext>
            </a:extLst>
          </p:cNvPr>
          <p:cNvCxnSpPr>
            <a:cxnSpLocks/>
          </p:cNvCxnSpPr>
          <p:nvPr/>
        </p:nvCxnSpPr>
        <p:spPr>
          <a:xfrm flipV="1">
            <a:off x="3683369" y="5764838"/>
            <a:ext cx="2688843" cy="163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A16C82-5EFD-7F4B-9046-6873C8195009}"/>
              </a:ext>
            </a:extLst>
          </p:cNvPr>
          <p:cNvSpPr txBox="1"/>
          <p:nvPr/>
        </p:nvSpPr>
        <p:spPr>
          <a:xfrm>
            <a:off x="838200" y="3062875"/>
            <a:ext cx="505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2.) Select the purpose</a:t>
            </a:r>
          </a:p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B52360-0135-F344-9431-B62644BE5530}"/>
              </a:ext>
            </a:extLst>
          </p:cNvPr>
          <p:cNvCxnSpPr>
            <a:cxnSpLocks/>
          </p:cNvCxnSpPr>
          <p:nvPr/>
        </p:nvCxnSpPr>
        <p:spPr>
          <a:xfrm flipV="1">
            <a:off x="3818835" y="3257065"/>
            <a:ext cx="2783845" cy="2792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12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DD36-FE99-BC40-99DF-B75921E7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Your project should be successfully created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508BE3-C55E-F04B-85EE-7F8114503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892" y="1825625"/>
            <a:ext cx="6116216" cy="4351338"/>
          </a:xfrm>
        </p:spPr>
      </p:pic>
    </p:spTree>
    <p:extLst>
      <p:ext uri="{BB962C8B-B14F-4D97-AF65-F5344CB8AC3E}">
        <p14:creationId xmlns:p14="http://schemas.microsoft.com/office/powerpoint/2010/main" val="1262266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9A9-E34D-1E4B-A76F-4C3C298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pPr algn="ctr"/>
            <a:r>
              <a:rPr lang="en-US" dirty="0"/>
              <a:t>Change the Project’s Default Language</a:t>
            </a:r>
            <a:br>
              <a:rPr lang="en-US" dirty="0"/>
            </a:br>
            <a:r>
              <a:rPr lang="en-US" dirty="0"/>
              <a:t>(if it is not already in the correct language)</a:t>
            </a:r>
          </a:p>
        </p:txBody>
      </p:sp>
    </p:spTree>
    <p:extLst>
      <p:ext uri="{BB962C8B-B14F-4D97-AF65-F5344CB8AC3E}">
        <p14:creationId xmlns:p14="http://schemas.microsoft.com/office/powerpoint/2010/main" val="951730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5D7A-9616-1B4C-B29A-B15441BC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Ensure the language of the Project is set to Russian – go to “Edit Project Settings” and modify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A700CB-615A-3240-9545-1CCADB1AB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575" y="1825625"/>
            <a:ext cx="7308849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74D1A6-BAFC-3441-A4CC-2025659DA585}"/>
              </a:ext>
            </a:extLst>
          </p:cNvPr>
          <p:cNvCxnSpPr>
            <a:cxnSpLocks/>
          </p:cNvCxnSpPr>
          <p:nvPr/>
        </p:nvCxnSpPr>
        <p:spPr>
          <a:xfrm flipH="1" flipV="1">
            <a:off x="8513483" y="2350370"/>
            <a:ext cx="935317" cy="25264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401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9D64-5DE6-AB4C-8500-83F24FE1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Use the Dropdown to select the appropriate language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4552C-5652-5144-8DAD-C7EEAEE2D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472" y="1825625"/>
            <a:ext cx="7647055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17F1BA-0DD8-3F47-A44F-FB5648CE2B45}"/>
              </a:ext>
            </a:extLst>
          </p:cNvPr>
          <p:cNvCxnSpPr>
            <a:cxnSpLocks/>
          </p:cNvCxnSpPr>
          <p:nvPr/>
        </p:nvCxnSpPr>
        <p:spPr>
          <a:xfrm flipH="1">
            <a:off x="6942667" y="3799664"/>
            <a:ext cx="4411133" cy="382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96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9A9-E34D-1E4B-A76F-4C3C298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pPr algn="ctr"/>
            <a:r>
              <a:rPr lang="en-US" dirty="0"/>
              <a:t>Assign System Users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3512392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7B9D-48D0-D14E-9F7A-AA6D9B87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Add System Users to the Project, assigning the necessary privileges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B9B467-0482-BD49-AFF4-33B66961C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300" y="1825625"/>
            <a:ext cx="6901400" cy="4351338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9BDB29-B98B-6946-9E40-3F4E19EE6A89}"/>
              </a:ext>
            </a:extLst>
          </p:cNvPr>
          <p:cNvSpPr/>
          <p:nvPr/>
        </p:nvSpPr>
        <p:spPr>
          <a:xfrm>
            <a:off x="3550024" y="2671482"/>
            <a:ext cx="2850776" cy="1156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B93C0F-739E-5248-B5E1-7F87EA04CE26}"/>
              </a:ext>
            </a:extLst>
          </p:cNvPr>
          <p:cNvCxnSpPr>
            <a:cxnSpLocks/>
          </p:cNvCxnSpPr>
          <p:nvPr/>
        </p:nvCxnSpPr>
        <p:spPr>
          <a:xfrm>
            <a:off x="1954306" y="4315770"/>
            <a:ext cx="19279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D8A8D8-01F8-2D4C-82C8-360315BE7395}"/>
              </a:ext>
            </a:extLst>
          </p:cNvPr>
          <p:cNvSpPr txBox="1"/>
          <p:nvPr/>
        </p:nvSpPr>
        <p:spPr>
          <a:xfrm>
            <a:off x="722397" y="2609032"/>
            <a:ext cx="2035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Users can be added and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assigned to a pre-defined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role or provided custom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rights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C48147-58E8-0744-8E89-8C57400F95A0}"/>
              </a:ext>
            </a:extLst>
          </p:cNvPr>
          <p:cNvCxnSpPr>
            <a:cxnSpLocks/>
          </p:cNvCxnSpPr>
          <p:nvPr/>
        </p:nvCxnSpPr>
        <p:spPr>
          <a:xfrm>
            <a:off x="1461247" y="3410335"/>
            <a:ext cx="19636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5E25BD-50D8-3A4D-A5B3-C54264EAFCD3}"/>
              </a:ext>
            </a:extLst>
          </p:cNvPr>
          <p:cNvSpPr txBox="1"/>
          <p:nvPr/>
        </p:nvSpPr>
        <p:spPr>
          <a:xfrm>
            <a:off x="325511" y="3806447"/>
            <a:ext cx="2235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“Data Entry” created for the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Project as an example of a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Custom limited role</a:t>
            </a:r>
          </a:p>
        </p:txBody>
      </p:sp>
    </p:spTree>
    <p:extLst>
      <p:ext uri="{BB962C8B-B14F-4D97-AF65-F5344CB8AC3E}">
        <p14:creationId xmlns:p14="http://schemas.microsoft.com/office/powerpoint/2010/main" val="329944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FF44-0986-334F-BF30-A1AA5E01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Navigate to the /</a:t>
            </a:r>
            <a:r>
              <a:rPr lang="en-US" dirty="0" err="1"/>
              <a:t>install.php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577B54-7798-204E-AFAC-2057005A7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7170" y="1825625"/>
            <a:ext cx="5937660" cy="4351338"/>
          </a:xfrm>
        </p:spPr>
      </p:pic>
    </p:spTree>
    <p:extLst>
      <p:ext uri="{BB962C8B-B14F-4D97-AF65-F5344CB8AC3E}">
        <p14:creationId xmlns:p14="http://schemas.microsoft.com/office/powerpoint/2010/main" val="2499702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E345-3672-734F-937E-A9604E38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Custom settings should be carefully selected to ensure security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DD320-D958-7D41-82AA-2BC881AE8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9" y="1825625"/>
            <a:ext cx="6585261" cy="4351338"/>
          </a:xfrm>
        </p:spPr>
      </p:pic>
    </p:spTree>
    <p:extLst>
      <p:ext uri="{BB962C8B-B14F-4D97-AF65-F5344CB8AC3E}">
        <p14:creationId xmlns:p14="http://schemas.microsoft.com/office/powerpoint/2010/main" val="2418718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CB2F980-5BC1-F84B-AC7A-92CAF4E34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918" y="1825625"/>
            <a:ext cx="518016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7595C-8E53-C244-801D-83A3367C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Project includes Defined Reports which can be used to analyze the progress of the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F8AD8-E8B8-AF45-9F06-26080C5AA866}"/>
              </a:ext>
            </a:extLst>
          </p:cNvPr>
          <p:cNvSpPr txBox="1"/>
          <p:nvPr/>
        </p:nvSpPr>
        <p:spPr>
          <a:xfrm>
            <a:off x="459918" y="3275182"/>
            <a:ext cx="196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Reports can be modified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or created anew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A7F2A-24C0-894B-AEDE-E699D4E3712F}"/>
              </a:ext>
            </a:extLst>
          </p:cNvPr>
          <p:cNvSpPr/>
          <p:nvPr/>
        </p:nvSpPr>
        <p:spPr>
          <a:xfrm flipV="1">
            <a:off x="3397624" y="4670610"/>
            <a:ext cx="1317812" cy="1641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A90CBF-7CD8-094A-BD18-23E7AD4F86AE}"/>
              </a:ext>
            </a:extLst>
          </p:cNvPr>
          <p:cNvCxnSpPr>
            <a:cxnSpLocks/>
          </p:cNvCxnSpPr>
          <p:nvPr/>
        </p:nvCxnSpPr>
        <p:spPr>
          <a:xfrm>
            <a:off x="1945341" y="3699787"/>
            <a:ext cx="14958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94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CA2F-8D8C-C14E-A879-7CD001B3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Customize settings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8AE3B5-0593-F847-A898-E12223C44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6441" y="1825625"/>
            <a:ext cx="3319118" cy="4351338"/>
          </a:xfrm>
        </p:spPr>
      </p:pic>
    </p:spTree>
    <p:extLst>
      <p:ext uri="{BB962C8B-B14F-4D97-AF65-F5344CB8AC3E}">
        <p14:creationId xmlns:p14="http://schemas.microsoft.com/office/powerpoint/2010/main" val="134372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68B7-55EF-3A43-8008-F3E5C6F0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Copy SQL Commands for Creating the Database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EF7CAF-DEFE-0248-95B7-459B91270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679" y="1825625"/>
            <a:ext cx="6616641" cy="4351338"/>
          </a:xfrm>
        </p:spPr>
      </p:pic>
    </p:spTree>
    <p:extLst>
      <p:ext uri="{BB962C8B-B14F-4D97-AF65-F5344CB8AC3E}">
        <p14:creationId xmlns:p14="http://schemas.microsoft.com/office/powerpoint/2010/main" val="155667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5786-A00C-C448-989E-86490CCC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Paste the commands in MySQL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88D7D4-A327-1045-887F-D2CFD1543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5666"/>
            <a:ext cx="10515600" cy="3811255"/>
          </a:xfrm>
        </p:spPr>
      </p:pic>
    </p:spTree>
    <p:extLst>
      <p:ext uri="{BB962C8B-B14F-4D97-AF65-F5344CB8AC3E}">
        <p14:creationId xmlns:p14="http://schemas.microsoft.com/office/powerpoint/2010/main" val="258844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5786-A00C-C448-989E-86490CCC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Run the commands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2326EB-58C3-0A41-AFD4-C120C352A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553" y="1825625"/>
            <a:ext cx="5976894" cy="4351338"/>
          </a:xfrm>
        </p:spPr>
      </p:pic>
    </p:spTree>
    <p:extLst>
      <p:ext uri="{BB962C8B-B14F-4D97-AF65-F5344CB8AC3E}">
        <p14:creationId xmlns:p14="http://schemas.microsoft.com/office/powerpoint/2010/main" val="3820296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9A70-0D33-2340-B3E7-A837A3B8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the table structure has been created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2C204-C36F-C644-AEFF-BB22BC4AE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817" y="1825625"/>
            <a:ext cx="5958366" cy="4351338"/>
          </a:xfrm>
        </p:spPr>
      </p:pic>
    </p:spTree>
    <p:extLst>
      <p:ext uri="{BB962C8B-B14F-4D97-AF65-F5344CB8AC3E}">
        <p14:creationId xmlns:p14="http://schemas.microsoft.com/office/powerpoint/2010/main" val="2797342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854</Words>
  <Application>Microsoft Macintosh PowerPoint</Application>
  <PresentationFormat>Widescreen</PresentationFormat>
  <Paragraphs>74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REDCap Installation –  Software Set-up</vt:lpstr>
      <vt:lpstr>Create a Database for REDCap  and add user permissions</vt:lpstr>
      <vt:lpstr>Modify the database.php with the host, DB, username and password and upload</vt:lpstr>
      <vt:lpstr>Navigate to the /install.php</vt:lpstr>
      <vt:lpstr>Customize settings</vt:lpstr>
      <vt:lpstr>Copy SQL Commands for Creating the Database</vt:lpstr>
      <vt:lpstr>Paste the commands in MySQL</vt:lpstr>
      <vt:lpstr>Run the commands</vt:lpstr>
      <vt:lpstr>Confirm the table structure has been created</vt:lpstr>
      <vt:lpstr>Run the configuration check</vt:lpstr>
      <vt:lpstr>Review the Configuration</vt:lpstr>
      <vt:lpstr>Review the Configuration (continued)</vt:lpstr>
      <vt:lpstr>The Install is Complete  You are ready to configure users</vt:lpstr>
      <vt:lpstr>Add the Administrator and Enable Authentication</vt:lpstr>
      <vt:lpstr>Overview</vt:lpstr>
      <vt:lpstr>Users may be added under the Control Center “Add Users (Table-based Only)”</vt:lpstr>
      <vt:lpstr>Add the User who will be the Administrator (you will delete the default “site_admin” after granting necessary privileges) </vt:lpstr>
      <vt:lpstr>In Administration &amp; Acct Managers,  Designate the new User an Administrator </vt:lpstr>
      <vt:lpstr>Verify the new user is now an Administrator</vt:lpstr>
      <vt:lpstr>If the SMTP Sever is working correctly, the system will send a Verification Email</vt:lpstr>
      <vt:lpstr>Once you receive the email, click the link inside to confirm and verify your email</vt:lpstr>
      <vt:lpstr>You should receive confirmation that the change has been verified</vt:lpstr>
      <vt:lpstr>Now you must enable Authentication</vt:lpstr>
      <vt:lpstr>Navigate to “Security &amp; Authentication”</vt:lpstr>
      <vt:lpstr>Select the Authentication Method and hit “Save Changes” at the bottom of the page</vt:lpstr>
      <vt:lpstr>After enforcing Authentication, you must login with the username/password created for the new Administrator</vt:lpstr>
      <vt:lpstr>Go back to Administration &amp; Acct Managers and delete the default “site_admin”</vt:lpstr>
      <vt:lpstr>Make sure the Administrator sets up a Recover Question </vt:lpstr>
      <vt:lpstr>Add all Users necessary for the  Program to the System</vt:lpstr>
      <vt:lpstr>You can add users in bulk using the template/structure (or individually on the “Create single user” tab)</vt:lpstr>
      <vt:lpstr>Upload the developed XML Project  into  the REDCap Installation</vt:lpstr>
      <vt:lpstr>Select “+ New Project”  from the upper menu bar</vt:lpstr>
      <vt:lpstr>Add the project from the XML File</vt:lpstr>
      <vt:lpstr>Your project should be successfully created</vt:lpstr>
      <vt:lpstr>Change the Project’s Default Language (if it is not already in the correct language)</vt:lpstr>
      <vt:lpstr>Ensure the language of the Project is set to Russian – go to “Edit Project Settings” and modify</vt:lpstr>
      <vt:lpstr>Use the Dropdown to select the appropriate language</vt:lpstr>
      <vt:lpstr>Assign System Users to the Project</vt:lpstr>
      <vt:lpstr>Add System Users to the Project, assigning the necessary privileges </vt:lpstr>
      <vt:lpstr>Custom settings should be carefully selected to ensure security</vt:lpstr>
      <vt:lpstr>The Project includes Defined Reports which can be used to analyze the progress of the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Uzbekistan Hepatitis Elimination Pilot Study(UHEP)  REDCap Installation –  Change Language</dc:title>
  <dc:creator>Kimberly Murphy</dc:creator>
  <cp:lastModifiedBy>Homie Razavi</cp:lastModifiedBy>
  <cp:revision>20</cp:revision>
  <dcterms:created xsi:type="dcterms:W3CDTF">2019-09-27T03:07:44Z</dcterms:created>
  <dcterms:modified xsi:type="dcterms:W3CDTF">2024-03-28T21:19:40Z</dcterms:modified>
</cp:coreProperties>
</file>